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25"/>
  </p:notesMasterIdLst>
  <p:handoutMasterIdLst>
    <p:handoutMasterId r:id="rId26"/>
  </p:handoutMasterIdLst>
  <p:sldIdLst>
    <p:sldId id="256" r:id="rId2"/>
    <p:sldId id="466" r:id="rId3"/>
    <p:sldId id="467" r:id="rId4"/>
    <p:sldId id="468" r:id="rId5"/>
    <p:sldId id="469" r:id="rId6"/>
    <p:sldId id="470" r:id="rId7"/>
    <p:sldId id="471" r:id="rId8"/>
    <p:sldId id="472" r:id="rId9"/>
    <p:sldId id="461" r:id="rId10"/>
    <p:sldId id="462" r:id="rId11"/>
    <p:sldId id="473" r:id="rId12"/>
    <p:sldId id="474" r:id="rId13"/>
    <p:sldId id="475" r:id="rId14"/>
    <p:sldId id="483" r:id="rId15"/>
    <p:sldId id="484" r:id="rId16"/>
    <p:sldId id="485" r:id="rId17"/>
    <p:sldId id="486" r:id="rId18"/>
    <p:sldId id="477" r:id="rId19"/>
    <p:sldId id="480" r:id="rId20"/>
    <p:sldId id="487" r:id="rId21"/>
    <p:sldId id="488" r:id="rId22"/>
    <p:sldId id="489" r:id="rId23"/>
    <p:sldId id="465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4046"/>
    <a:srgbClr val="3D3D3D"/>
    <a:srgbClr val="00518E"/>
    <a:srgbClr val="0D3C81"/>
    <a:srgbClr val="055D89"/>
    <a:srgbClr val="005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8D557E0-ECFF-4DD8-9241-A66DD8273734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B1C6560-AA3D-4271-A87E-0D93D0D800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1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DD3EC67-671F-4B80-827B-1A9882FDB5CF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6B073A4-4F96-437B-AF0D-CB1880AD97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572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5F30BF-75B3-41FE-B10C-A8A65E12BC3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5F30BF-75B3-41FE-B10C-A8A65E12BC3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5F30BF-75B3-41FE-B10C-A8A65E12BC3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5F30BF-75B3-41FE-B10C-A8A65E12BC3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5F30BF-75B3-41FE-B10C-A8A65E12BC3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50AD04-0E53-47F3-B026-3AE48082772A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83027A-4866-4084-8E5B-39B3B9C6605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0AD04-0E53-47F3-B026-3AE48082772A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027A-4866-4084-8E5B-39B3B9C6605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0AD04-0E53-47F3-B026-3AE48082772A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027A-4866-4084-8E5B-39B3B9C6605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0AD04-0E53-47F3-B026-3AE48082772A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027A-4866-4084-8E5B-39B3B9C660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0AD04-0E53-47F3-B026-3AE48082772A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027A-4866-4084-8E5B-39B3B9C66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0AD04-0E53-47F3-B026-3AE48082772A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027A-4866-4084-8E5B-39B3B9C660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0AD04-0E53-47F3-B026-3AE48082772A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027A-4866-4084-8E5B-39B3B9C6605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0AD04-0E53-47F3-B026-3AE48082772A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027A-4866-4084-8E5B-39B3B9C6605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0AD04-0E53-47F3-B026-3AE48082772A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027A-4866-4084-8E5B-39B3B9C66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0AD04-0E53-47F3-B026-3AE48082772A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027A-4866-4084-8E5B-39B3B9C66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0AD04-0E53-47F3-B026-3AE48082772A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027A-4866-4084-8E5B-39B3B9C66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D50AD04-0E53-47F3-B026-3AE48082772A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C83027A-4866-4084-8E5B-39B3B9C66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09600"/>
            <a:ext cx="8382000" cy="1905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IT SHOULD BE </a:t>
            </a:r>
            <a:br>
              <a:rPr lang="en-US" dirty="0"/>
            </a:br>
            <a:r>
              <a:rPr lang="en-US" dirty="0"/>
              <a:t>EASIER THAN THIS!!!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2438400"/>
          </a:xfrm>
        </p:spPr>
        <p:txBody>
          <a:bodyPr>
            <a:normAutofit/>
          </a:bodyPr>
          <a:lstStyle/>
          <a:p>
            <a:r>
              <a:rPr lang="en-US" dirty="0"/>
              <a:t>Changing the Way you Think</a:t>
            </a:r>
          </a:p>
          <a:p>
            <a:r>
              <a:rPr lang="en-US" dirty="0"/>
              <a:t>About Behavior</a:t>
            </a:r>
          </a:p>
          <a:p>
            <a:endParaRPr lang="en-US" dirty="0"/>
          </a:p>
          <a:p>
            <a:r>
              <a:rPr lang="en-US" dirty="0"/>
              <a:t>Matthew McNiff, Ph.D.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04088"/>
            <a:ext cx="8763000" cy="97231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Reducing Power Struggles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Broken Record Strategy</a:t>
            </a:r>
          </a:p>
          <a:p>
            <a:pPr lvl="1"/>
            <a:r>
              <a:rPr lang="en-US" dirty="0"/>
              <a:t>Using the same response over and over</a:t>
            </a:r>
          </a:p>
          <a:p>
            <a:pPr lvl="1"/>
            <a:r>
              <a:rPr lang="en-US" dirty="0"/>
              <a:t>I know, Okay, Thanks for sharing, That’s an option, I bet it feels that way, I am not going to argue with you.</a:t>
            </a:r>
          </a:p>
          <a:p>
            <a:r>
              <a:rPr lang="en-US" sz="3200" dirty="0"/>
              <a:t>Give Choices</a:t>
            </a:r>
          </a:p>
          <a:p>
            <a:pPr lvl="1"/>
            <a:r>
              <a:rPr lang="en-US" dirty="0"/>
              <a:t>Offering options gives “power” to children</a:t>
            </a:r>
          </a:p>
          <a:p>
            <a:r>
              <a:rPr lang="en-US" sz="3200" dirty="0"/>
              <a:t>Remember that you are the adult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228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 got into this business to help children</a:t>
            </a:r>
          </a:p>
          <a:p>
            <a:endParaRPr lang="en-US" dirty="0"/>
          </a:p>
          <a:p>
            <a:r>
              <a:rPr lang="en-US" dirty="0"/>
              <a:t>If we don’t have teachers coming into the school committed to caring, supporting and educating the children then they have their priorities skewed</a:t>
            </a:r>
          </a:p>
          <a:p>
            <a:endParaRPr lang="en-US" dirty="0"/>
          </a:p>
          <a:p>
            <a:r>
              <a:rPr lang="en-US" dirty="0"/>
              <a:t>Staff must show children that they care</a:t>
            </a:r>
          </a:p>
          <a:p>
            <a:endParaRPr lang="en-US" dirty="0"/>
          </a:p>
          <a:p>
            <a:r>
              <a:rPr lang="en-US" dirty="0"/>
              <a:t>Because there will be teachers who do not care and we have to have others to rectify the damage done by people like “Mrs. Crabapple”.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it Personally</a:t>
            </a:r>
          </a:p>
        </p:txBody>
      </p:sp>
    </p:spTree>
    <p:extLst>
      <p:ext uri="{BB962C8B-B14F-4D97-AF65-F5344CB8AC3E}">
        <p14:creationId xmlns:p14="http://schemas.microsoft.com/office/powerpoint/2010/main" val="374501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It works for about 80% of children.  </a:t>
            </a:r>
          </a:p>
          <a:p>
            <a:endParaRPr lang="en-US" dirty="0"/>
          </a:p>
          <a:p>
            <a:r>
              <a:rPr lang="en-US" dirty="0"/>
              <a:t>Mild forms of punishment like detention, suspension, phone calls home, staying in from recess, etc. have an impact on some.  </a:t>
            </a:r>
          </a:p>
          <a:p>
            <a:endParaRPr lang="en-US" dirty="0"/>
          </a:p>
          <a:p>
            <a:r>
              <a:rPr lang="en-US" dirty="0"/>
              <a:t>But for our children that need help the most, the traditional forms of punishment that we think about are often reinforcing</a:t>
            </a:r>
          </a:p>
          <a:p>
            <a:endParaRPr lang="en-US" dirty="0"/>
          </a:p>
          <a:p>
            <a:r>
              <a:rPr lang="en-US" dirty="0"/>
              <a:t>Staff are never going to be able to punish the children worse than what they have already gotten so we have to try something new.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Punishment Works</a:t>
            </a:r>
          </a:p>
        </p:txBody>
      </p:sp>
    </p:spTree>
    <p:extLst>
      <p:ext uri="{BB962C8B-B14F-4D97-AF65-F5344CB8AC3E}">
        <p14:creationId xmlns:p14="http://schemas.microsoft.com/office/powerpoint/2010/main" val="2855715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study after study, reinforcement outperforms punishment.</a:t>
            </a:r>
          </a:p>
          <a:p>
            <a:r>
              <a:rPr lang="en-US" dirty="0"/>
              <a:t>Reinforcement allows students to be held accountable to the school staff because we have what they desire</a:t>
            </a:r>
          </a:p>
          <a:p>
            <a:r>
              <a:rPr lang="en-US" dirty="0"/>
              <a:t>People are more likely to perform desirable behavior even in secret when they are reinforced by teachers</a:t>
            </a:r>
          </a:p>
          <a:p>
            <a:r>
              <a:rPr lang="en-US" dirty="0"/>
              <a:t>When punishment is the only thing used, children just learn to do the poor behavior away from the teacher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Reinforcement is Better</a:t>
            </a:r>
          </a:p>
        </p:txBody>
      </p:sp>
    </p:spTree>
    <p:extLst>
      <p:ext uri="{BB962C8B-B14F-4D97-AF65-F5344CB8AC3E}">
        <p14:creationId xmlns:p14="http://schemas.microsoft.com/office/powerpoint/2010/main" val="32230879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28888" cy="4800600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90000"/>
              </a:lnSpc>
              <a:buNone/>
            </a:pPr>
            <a:endParaRPr lang="en-US" sz="1300" b="1" dirty="0"/>
          </a:p>
          <a:p>
            <a:pPr algn="ctr">
              <a:lnSpc>
                <a:spcPct val="90000"/>
              </a:lnSpc>
              <a:buNone/>
            </a:pPr>
            <a:endParaRPr lang="en-US" sz="4000" b="1" dirty="0"/>
          </a:p>
          <a:p>
            <a:pPr>
              <a:lnSpc>
                <a:spcPct val="120000"/>
              </a:lnSpc>
            </a:pPr>
            <a:r>
              <a:rPr lang="en-US" sz="3900" dirty="0"/>
              <a:t>Wheldall &amp; Beaman (1994) 79 teachers 1:6 ratios of approvals to reprimands</a:t>
            </a:r>
          </a:p>
          <a:p>
            <a:pPr>
              <a:lnSpc>
                <a:spcPct val="120000"/>
              </a:lnSpc>
            </a:pPr>
            <a:r>
              <a:rPr lang="en-US" sz="3900" dirty="0" err="1"/>
              <a:t>Beaman</a:t>
            </a:r>
            <a:r>
              <a:rPr lang="en-US" sz="3900" dirty="0"/>
              <a:t> &amp; </a:t>
            </a:r>
            <a:r>
              <a:rPr lang="en-US" sz="3900" dirty="0" err="1"/>
              <a:t>Wheldall</a:t>
            </a:r>
            <a:r>
              <a:rPr lang="en-US" sz="3900" dirty="0"/>
              <a:t> (2000) showed that even though there is ample evidence that positive praise is extremely effective, teachers do not use a systematic approach to consistently use verbal praise</a:t>
            </a:r>
          </a:p>
          <a:p>
            <a:pPr>
              <a:lnSpc>
                <a:spcPct val="120000"/>
              </a:lnSpc>
            </a:pPr>
            <a:r>
              <a:rPr lang="en-US" sz="3900" dirty="0"/>
              <a:t>Sutherland (2000) showed that students get praised roughly once every 1.2 –  4.5 per hour per student</a:t>
            </a:r>
          </a:p>
          <a:p>
            <a:pPr>
              <a:lnSpc>
                <a:spcPct val="120000"/>
              </a:lnSpc>
            </a:pPr>
            <a:r>
              <a:rPr lang="en-US" sz="3900" dirty="0"/>
              <a:t>White &amp; Wills (2008) Roughly 1:3 ratio of approvals to reprimands – Class at </a:t>
            </a:r>
            <a:r>
              <a:rPr lang="en-US" sz="3900"/>
              <a:t>about 56% </a:t>
            </a:r>
            <a:r>
              <a:rPr lang="en-US" sz="3900" dirty="0"/>
              <a:t>on task</a:t>
            </a:r>
          </a:p>
          <a:p>
            <a:pPr>
              <a:lnSpc>
                <a:spcPct val="120000"/>
              </a:lnSpc>
            </a:pPr>
            <a:r>
              <a:rPr lang="en-US" sz="3900" dirty="0"/>
              <a:t>After teacher intervention went to about a 12:1 ratio and increased class on task behavior to roughly 85%.</a:t>
            </a:r>
          </a:p>
        </p:txBody>
      </p:sp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896112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dirty="0"/>
              <a:t>The Power of Praise</a:t>
            </a:r>
          </a:p>
        </p:txBody>
      </p:sp>
    </p:spTree>
    <p:extLst>
      <p:ext uri="{BB962C8B-B14F-4D97-AF65-F5344CB8AC3E}">
        <p14:creationId xmlns:p14="http://schemas.microsoft.com/office/powerpoint/2010/main" val="3545913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Research showed that the more frequent criticism and reprimands were associated directly with increased perception by teachers and students of hyperactive behavior and low self worth.</a:t>
            </a:r>
          </a:p>
          <a:p>
            <a:r>
              <a:rPr lang="en-US" dirty="0"/>
              <a:t>Alternately, more frequent praise demonstrated less withdrawn behavior out of students and less hyperactive behavior.</a:t>
            </a:r>
          </a:p>
          <a:p>
            <a:pPr marL="0" indent="0" algn="r">
              <a:buNone/>
            </a:pPr>
            <a:r>
              <a:rPr lang="en-US" dirty="0"/>
              <a:t>(Split, </a:t>
            </a:r>
            <a:r>
              <a:rPr lang="en-US" dirty="0" err="1"/>
              <a:t>Leflot</a:t>
            </a:r>
            <a:r>
              <a:rPr lang="en-US" dirty="0"/>
              <a:t>, </a:t>
            </a:r>
            <a:r>
              <a:rPr lang="en-US" dirty="0" err="1"/>
              <a:t>Onghena</a:t>
            </a:r>
            <a:r>
              <a:rPr lang="en-US" dirty="0"/>
              <a:t>, &amp; </a:t>
            </a:r>
            <a:r>
              <a:rPr lang="en-US" dirty="0" err="1"/>
              <a:t>Colpin</a:t>
            </a:r>
            <a:r>
              <a:rPr lang="en-US" dirty="0"/>
              <a:t>, 2016)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</a:t>
            </a:r>
            <a:r>
              <a:rPr lang="en-US" dirty="0" err="1"/>
              <a:t>researchery</a:t>
            </a:r>
            <a:r>
              <a:rPr lang="en-US" dirty="0"/>
              <a:t> stuff</a:t>
            </a:r>
          </a:p>
        </p:txBody>
      </p:sp>
    </p:spTree>
    <p:extLst>
      <p:ext uri="{BB962C8B-B14F-4D97-AF65-F5344CB8AC3E}">
        <p14:creationId xmlns:p14="http://schemas.microsoft.com/office/powerpoint/2010/main" val="1877052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/>
          </a:p>
          <a:p>
            <a:r>
              <a:rPr lang="en-US" sz="8800" dirty="0"/>
              <a:t>Make it behavior specific</a:t>
            </a:r>
          </a:p>
          <a:p>
            <a:endParaRPr lang="en-US" sz="8800" dirty="0"/>
          </a:p>
          <a:p>
            <a:r>
              <a:rPr lang="en-US" sz="8800" dirty="0"/>
              <a:t>Praise should tell students what TO do instead of what NOT to do</a:t>
            </a:r>
          </a:p>
          <a:p>
            <a:endParaRPr lang="en-US" sz="8800" dirty="0"/>
          </a:p>
          <a:p>
            <a:r>
              <a:rPr lang="en-US" sz="8800" dirty="0"/>
              <a:t>Address what they are doing instead of what they are not doing</a:t>
            </a:r>
          </a:p>
          <a:p>
            <a:endParaRPr lang="en-US" sz="8800" dirty="0"/>
          </a:p>
          <a:p>
            <a:r>
              <a:rPr lang="en-US" sz="8800" dirty="0"/>
              <a:t>Behavior specific praise teaches the student and those around them the expectations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you Praise . . .</a:t>
            </a:r>
          </a:p>
        </p:txBody>
      </p:sp>
    </p:spTree>
    <p:extLst>
      <p:ext uri="{BB962C8B-B14F-4D97-AF65-F5344CB8AC3E}">
        <p14:creationId xmlns:p14="http://schemas.microsoft.com/office/powerpoint/2010/main" val="29256555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Praise the Student </a:t>
            </a:r>
            <a:r>
              <a:rPr lang="en-US" sz="2000" i="1" dirty="0"/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2133600"/>
            <a:ext cx="8636492" cy="4419599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Use a 4:1 ratio of positive comments to criticisms</a:t>
            </a:r>
          </a:p>
          <a:p>
            <a:endParaRPr lang="en-US" sz="2400" dirty="0"/>
          </a:p>
          <a:p>
            <a:r>
              <a:rPr lang="en-US" sz="2400" dirty="0"/>
              <a:t>Strategies to increase praise 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Cueing (Timer, PA System, Visual Cues)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Self Monitoring (Pennies, Marks, Tokens)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Student Recruiting – Asking adult if they are doing a good job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Performance Feedback (Checking rate against other staff, supervisor, public posting)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Written </a:t>
            </a:r>
          </a:p>
          <a:p>
            <a:endParaRPr lang="en-US" sz="2400" dirty="0"/>
          </a:p>
          <a:p>
            <a:r>
              <a:rPr lang="en-US" sz="2400" dirty="0"/>
              <a:t>Experiment with praise types</a:t>
            </a:r>
          </a:p>
          <a:p>
            <a:pPr lvl="1"/>
            <a:r>
              <a:rPr lang="en-US" dirty="0"/>
              <a:t>Sandwich praise</a:t>
            </a:r>
          </a:p>
          <a:p>
            <a:pPr lvl="1"/>
            <a:r>
              <a:rPr lang="en-US" dirty="0"/>
              <a:t>Nonverbal and verbal codes (thumbs up)</a:t>
            </a:r>
          </a:p>
          <a:p>
            <a:pPr lvl="1"/>
            <a:r>
              <a:rPr lang="en-US" dirty="0"/>
              <a:t>Traditions and ceremonies (round of applause, big hand)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96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it comes to reading and math, when children do poorly, they are not punished.  They are taught.</a:t>
            </a:r>
          </a:p>
          <a:p>
            <a:endParaRPr lang="en-US" dirty="0"/>
          </a:p>
          <a:p>
            <a:r>
              <a:rPr lang="en-US" dirty="0"/>
              <a:t>When a child does poorly with behavior, they are often punished and not taught.  </a:t>
            </a:r>
          </a:p>
          <a:p>
            <a:endParaRPr lang="en-US" dirty="0"/>
          </a:p>
          <a:p>
            <a:r>
              <a:rPr lang="en-US" dirty="0"/>
              <a:t>Children with behavior challenges need to be taught these skills as much as the child with a math or reading skill deficit.  That is how they improve.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570156"/>
            <a:ext cx="7911353" cy="1054250"/>
          </a:xfrm>
        </p:spPr>
        <p:txBody>
          <a:bodyPr/>
          <a:lstStyle/>
          <a:p>
            <a:r>
              <a:rPr lang="en-US" dirty="0"/>
              <a:t>Behavior is a Skill Deficit</a:t>
            </a:r>
          </a:p>
        </p:txBody>
      </p:sp>
    </p:spTree>
    <p:extLst>
      <p:ext uri="{BB962C8B-B14F-4D97-AF65-F5344CB8AC3E}">
        <p14:creationId xmlns:p14="http://schemas.microsoft.com/office/powerpoint/2010/main" val="7637531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Any skill can be learned</a:t>
            </a:r>
          </a:p>
          <a:p>
            <a:r>
              <a:rPr lang="en-US" dirty="0"/>
              <a:t>This means classroom management skills as well as improved student behaviors</a:t>
            </a:r>
          </a:p>
          <a:p>
            <a:r>
              <a:rPr lang="en-US" dirty="0"/>
              <a:t>The more that we practice a skill, the better we become at it</a:t>
            </a:r>
          </a:p>
          <a:p>
            <a:r>
              <a:rPr lang="en-US" dirty="0"/>
              <a:t>Practice must be intentional with the goal of improving</a:t>
            </a:r>
          </a:p>
          <a:p>
            <a:r>
              <a:rPr lang="en-US" dirty="0"/>
              <a:t>If there is ignorance of the problem, practice will have little effect.  There must be a focus on improvement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Makes Perfect</a:t>
            </a:r>
          </a:p>
        </p:txBody>
      </p:sp>
    </p:spTree>
    <p:extLst>
      <p:ext uri="{BB962C8B-B14F-4D97-AF65-F5344CB8AC3E}">
        <p14:creationId xmlns:p14="http://schemas.microsoft.com/office/powerpoint/2010/main" val="1084311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all have a reason why we do a behavior</a:t>
            </a:r>
          </a:p>
          <a:p>
            <a:endParaRPr lang="en-US" dirty="0"/>
          </a:p>
          <a:p>
            <a:r>
              <a:rPr lang="en-US" dirty="0"/>
              <a:t>When the function matches the behavior, we have a better chance of finding the correct strategy to reduce the behavior</a:t>
            </a:r>
          </a:p>
          <a:p>
            <a:endParaRPr lang="en-US" dirty="0"/>
          </a:p>
          <a:p>
            <a:r>
              <a:rPr lang="en-US" dirty="0"/>
              <a:t>When we only use the same strategy, it will only be effective for some.  Our goal is to have it be effective for all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570156"/>
            <a:ext cx="8305800" cy="1054250"/>
          </a:xfrm>
        </p:spPr>
        <p:txBody>
          <a:bodyPr/>
          <a:lstStyle/>
          <a:p>
            <a:r>
              <a:rPr lang="en-US" dirty="0"/>
              <a:t>All Behavior is Purposeful</a:t>
            </a:r>
          </a:p>
        </p:txBody>
      </p:sp>
    </p:spTree>
    <p:extLst>
      <p:ext uri="{BB962C8B-B14F-4D97-AF65-F5344CB8AC3E}">
        <p14:creationId xmlns:p14="http://schemas.microsoft.com/office/powerpoint/2010/main" val="35853787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dirty="0"/>
              <a:t>Overcorrection 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/>
          </a:p>
          <a:p>
            <a:r>
              <a:rPr lang="en-US" sz="2000" dirty="0"/>
              <a:t>Types of overcorrection that can be used with students.</a:t>
            </a:r>
          </a:p>
          <a:p>
            <a:endParaRPr lang="en-US" sz="2000" dirty="0"/>
          </a:p>
          <a:p>
            <a:pPr lvl="1"/>
            <a:r>
              <a:rPr lang="en-US" sz="1800" b="1" dirty="0">
                <a:solidFill>
                  <a:schemeClr val="tx1"/>
                </a:solidFill>
              </a:rPr>
              <a:t>Positive Practice</a:t>
            </a:r>
            <a:r>
              <a:rPr lang="en-US" sz="1800" dirty="0">
                <a:solidFill>
                  <a:schemeClr val="tx1"/>
                </a:solidFill>
              </a:rPr>
              <a:t> – has the student practice the correct behavior </a:t>
            </a:r>
          </a:p>
          <a:p>
            <a:pPr lvl="1">
              <a:buNone/>
            </a:pPr>
            <a:r>
              <a:rPr lang="en-US" sz="1800" dirty="0">
                <a:solidFill>
                  <a:schemeClr val="tx1"/>
                </a:solidFill>
              </a:rPr>
              <a:t>	that is related to the misbehavior</a:t>
            </a:r>
          </a:p>
          <a:p>
            <a:pPr lvl="1">
              <a:buNone/>
            </a:pPr>
            <a:endParaRPr lang="en-US" sz="1800" b="1" dirty="0"/>
          </a:p>
          <a:p>
            <a:pPr lvl="1"/>
            <a:r>
              <a:rPr lang="en-US" sz="1800" b="1" dirty="0">
                <a:solidFill>
                  <a:schemeClr val="tx1"/>
                </a:solidFill>
              </a:rPr>
              <a:t>Negative Practice </a:t>
            </a:r>
            <a:r>
              <a:rPr lang="en-US" sz="1800" dirty="0">
                <a:solidFill>
                  <a:schemeClr val="tx1"/>
                </a:solidFill>
              </a:rPr>
              <a:t>- This has the student repeating the inappropriate behavior over and over.</a:t>
            </a:r>
          </a:p>
          <a:p>
            <a:pPr lvl="1">
              <a:buNone/>
            </a:pPr>
            <a:endParaRPr lang="en-US" sz="1900" dirty="0">
              <a:solidFill>
                <a:schemeClr val="tx1"/>
              </a:solidFill>
            </a:endParaRPr>
          </a:p>
          <a:p>
            <a:pPr lvl="1"/>
            <a:r>
              <a:rPr lang="en-US" sz="1800" b="1" dirty="0">
                <a:solidFill>
                  <a:schemeClr val="tx1"/>
                </a:solidFill>
              </a:rPr>
              <a:t>Restitution </a:t>
            </a:r>
            <a:r>
              <a:rPr lang="en-US" sz="1800" dirty="0">
                <a:solidFill>
                  <a:schemeClr val="tx1"/>
                </a:solidFill>
              </a:rPr>
              <a:t>- This has the student performing better than expected.</a:t>
            </a:r>
          </a:p>
          <a:p>
            <a:pPr lvl="1"/>
            <a:endParaRPr lang="en-US" sz="1800" dirty="0">
              <a:solidFill>
                <a:schemeClr val="tx1"/>
              </a:solidFill>
            </a:endParaRPr>
          </a:p>
          <a:p>
            <a:pPr lvl="2"/>
            <a:endParaRPr lang="en-US" sz="1600" dirty="0"/>
          </a:p>
          <a:p>
            <a:pPr lvl="3">
              <a:buFontTx/>
              <a:buNone/>
            </a:pPr>
            <a:endParaRPr lang="en-US" sz="1600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9951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dirty="0"/>
              <a:t>Inconvenience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sz="2000" dirty="0"/>
          </a:p>
          <a:p>
            <a:r>
              <a:rPr lang="en-US" sz="2000" dirty="0"/>
              <a:t>Inconvenience can be used to change the context of the behavior.  </a:t>
            </a:r>
          </a:p>
          <a:p>
            <a:endParaRPr lang="en-US" sz="2000" dirty="0"/>
          </a:p>
          <a:p>
            <a:r>
              <a:rPr lang="en-US" sz="2000" dirty="0"/>
              <a:t>Inconvenience can be used to change </a:t>
            </a:r>
            <a:r>
              <a:rPr lang="en-US" sz="2000" b="1" dirty="0"/>
              <a:t>where</a:t>
            </a:r>
            <a:r>
              <a:rPr lang="en-US" sz="2000" dirty="0"/>
              <a:t> the behavior occurs.</a:t>
            </a:r>
          </a:p>
          <a:p>
            <a:endParaRPr lang="en-US" sz="2000" dirty="0"/>
          </a:p>
          <a:p>
            <a:pPr lvl="2"/>
            <a:r>
              <a:rPr lang="en-US" sz="1600" dirty="0"/>
              <a:t>Ex. – If child whines or complains, say that they can only whine or complain in a certain location such as a complaining chair.</a:t>
            </a:r>
          </a:p>
          <a:p>
            <a:pPr lvl="2"/>
            <a:endParaRPr lang="en-US" sz="1600" dirty="0"/>
          </a:p>
          <a:p>
            <a:r>
              <a:rPr lang="en-US" sz="2000" dirty="0"/>
              <a:t>Inconvenience can be used to change </a:t>
            </a:r>
            <a:r>
              <a:rPr lang="en-US" sz="2000" b="1" dirty="0"/>
              <a:t>when</a:t>
            </a:r>
            <a:r>
              <a:rPr lang="en-US" sz="2000" dirty="0"/>
              <a:t> the behavior occurs.</a:t>
            </a:r>
          </a:p>
          <a:p>
            <a:endParaRPr lang="en-US" sz="2000" dirty="0"/>
          </a:p>
          <a:p>
            <a:pPr lvl="2"/>
            <a:r>
              <a:rPr lang="en-US" sz="1600" dirty="0"/>
              <a:t>Ex. – If child argues a lot, say that they can only argue with you during a certain time.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How to use Overcorrection and Inconvenience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286000"/>
            <a:ext cx="8686800" cy="3840163"/>
          </a:xfrm>
        </p:spPr>
        <p:txBody>
          <a:bodyPr/>
          <a:lstStyle/>
          <a:p>
            <a:pPr lvl="1"/>
            <a:endParaRPr lang="en-US" sz="2000" dirty="0"/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These need to be presented in a positive matter.  Never introduce these techniques out of anger or sarcasm.</a:t>
            </a:r>
          </a:p>
          <a:p>
            <a:pPr lvl="1"/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Do not use these with individuals in the presence of other students.</a:t>
            </a:r>
          </a:p>
          <a:p>
            <a:pPr lvl="1"/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You might want to try being almost apologetic when suggesting these techniques.</a:t>
            </a:r>
          </a:p>
          <a:p>
            <a:pPr lvl="3"/>
            <a:r>
              <a:rPr lang="en-US" dirty="0">
                <a:solidFill>
                  <a:schemeClr val="tx1"/>
                </a:solidFill>
              </a:rPr>
              <a:t>Ex.  “I’m sorry.  I know that you really like to practice shooting paper balls into the waste basket, so I figure that this time would work out really well for you to practice doing it better.”</a:t>
            </a:r>
          </a:p>
        </p:txBody>
      </p:sp>
    </p:spTree>
    <p:extLst>
      <p:ext uri="{BB962C8B-B14F-4D97-AF65-F5344CB8AC3E}">
        <p14:creationId xmlns:p14="http://schemas.microsoft.com/office/powerpoint/2010/main" val="29203152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Matt McNiff, Ph.D.</a:t>
            </a:r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r>
              <a:rPr lang="en-US" sz="4000" dirty="0">
                <a:solidFill>
                  <a:schemeClr val="tx1"/>
                </a:solidFill>
              </a:rPr>
              <a:t>mattmcniff@yahoo.com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tx1"/>
                </a:solidFill>
              </a:rPr>
              <a:t>mmcniff@esu5.org 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tx1"/>
                </a:solidFill>
              </a:rPr>
              <a:t>Twitter @</a:t>
            </a:r>
            <a:r>
              <a:rPr lang="en-US" sz="4000" dirty="0" err="1">
                <a:solidFill>
                  <a:schemeClr val="tx1"/>
                </a:solidFill>
              </a:rPr>
              <a:t>mattmcniff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</p:spTree>
    <p:extLst>
      <p:ext uri="{BB962C8B-B14F-4D97-AF65-F5344CB8AC3E}">
        <p14:creationId xmlns:p14="http://schemas.microsoft.com/office/powerpoint/2010/main" val="1691993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There is no behavior that is bad</a:t>
            </a:r>
          </a:p>
          <a:p>
            <a:endParaRPr lang="en-US" dirty="0"/>
          </a:p>
          <a:p>
            <a:r>
              <a:rPr lang="en-US" dirty="0"/>
              <a:t>It is only bad based on the location and time that it happens</a:t>
            </a:r>
          </a:p>
          <a:p>
            <a:endParaRPr lang="en-US" dirty="0"/>
          </a:p>
          <a:p>
            <a:r>
              <a:rPr lang="en-US" dirty="0"/>
              <a:t>Many children do poorly with being able to judge the gray area in which a behavior should or shouldn’t happen</a:t>
            </a:r>
          </a:p>
          <a:p>
            <a:endParaRPr lang="en-US" dirty="0"/>
          </a:p>
          <a:p>
            <a:r>
              <a:rPr lang="en-US" dirty="0"/>
              <a:t>Staff need to focus their attention on teaching context and where and when a behavior is appropriate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570156"/>
            <a:ext cx="8915400" cy="1054250"/>
          </a:xfrm>
        </p:spPr>
        <p:txBody>
          <a:bodyPr/>
          <a:lstStyle/>
          <a:p>
            <a:r>
              <a:rPr lang="en-US" sz="4800" dirty="0"/>
              <a:t>Context Gives Behavior Meaning</a:t>
            </a:r>
          </a:p>
        </p:txBody>
      </p:sp>
    </p:spTree>
    <p:extLst>
      <p:ext uri="{BB962C8B-B14F-4D97-AF65-F5344CB8AC3E}">
        <p14:creationId xmlns:p14="http://schemas.microsoft.com/office/powerpoint/2010/main" val="4226074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Equal is that everyone gets the same thing</a:t>
            </a:r>
          </a:p>
          <a:p>
            <a:endParaRPr lang="en-US" dirty="0"/>
          </a:p>
          <a:p>
            <a:r>
              <a:rPr lang="en-US" dirty="0"/>
              <a:t>Fair is when everyone gets what they need</a:t>
            </a:r>
          </a:p>
          <a:p>
            <a:endParaRPr lang="en-US" dirty="0"/>
          </a:p>
          <a:p>
            <a:r>
              <a:rPr lang="en-US" dirty="0"/>
              <a:t>Staff struggle with this idea for behavior</a:t>
            </a:r>
          </a:p>
          <a:p>
            <a:endParaRPr lang="en-US" dirty="0"/>
          </a:p>
          <a:p>
            <a:r>
              <a:rPr lang="en-US" dirty="0"/>
              <a:t>They do not see behavior as a deficit.  They often see it as deliberate and controllable regardless of the background and amount of skills the child has.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Fair is Not Equal</a:t>
            </a:r>
          </a:p>
        </p:txBody>
      </p:sp>
    </p:spTree>
    <p:extLst>
      <p:ext uri="{BB962C8B-B14F-4D97-AF65-F5344CB8AC3E}">
        <p14:creationId xmlns:p14="http://schemas.microsoft.com/office/powerpoint/2010/main" val="2293705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People want to be accepted</a:t>
            </a:r>
          </a:p>
          <a:p>
            <a:endParaRPr lang="en-US" dirty="0"/>
          </a:p>
          <a:p>
            <a:r>
              <a:rPr lang="en-US" dirty="0"/>
              <a:t>Children want to be accepted by peers and liked by adults</a:t>
            </a:r>
          </a:p>
          <a:p>
            <a:endParaRPr lang="en-US" dirty="0"/>
          </a:p>
          <a:p>
            <a:r>
              <a:rPr lang="en-US" dirty="0"/>
              <a:t>Behavior has worked for them and they often times have not had success with other skills so they go to what they know</a:t>
            </a:r>
          </a:p>
          <a:p>
            <a:endParaRPr lang="en-US" dirty="0"/>
          </a:p>
          <a:p>
            <a:r>
              <a:rPr lang="en-US" dirty="0"/>
              <a:t>If staff address misbehavior from the lens of children wanting to be good but there is a road block, then the staff is much more likely to look for the reason behind the behavior and teach the child the appropriate skill.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People want to be Good</a:t>
            </a:r>
          </a:p>
        </p:txBody>
      </p:sp>
    </p:spTree>
    <p:extLst>
      <p:ext uri="{BB962C8B-B14F-4D97-AF65-F5344CB8AC3E}">
        <p14:creationId xmlns:p14="http://schemas.microsoft.com/office/powerpoint/2010/main" val="1441373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Sometime bad behavior is because the student doesn’t understand</a:t>
            </a:r>
          </a:p>
          <a:p>
            <a:r>
              <a:rPr lang="en-US" dirty="0"/>
              <a:t>These behaviors manifest themselves out of frustration; later on, they manifest habitually</a:t>
            </a:r>
          </a:p>
          <a:p>
            <a:r>
              <a:rPr lang="en-US" dirty="0"/>
              <a:t>Behavior is something that the child can control, not knowing is often out of their control</a:t>
            </a:r>
          </a:p>
          <a:p>
            <a:r>
              <a:rPr lang="en-US" dirty="0"/>
              <a:t>Sometimes, staff need to evaluate appropriately to see if the material being taught is at their level</a:t>
            </a:r>
          </a:p>
          <a:p>
            <a:r>
              <a:rPr lang="en-US" dirty="0"/>
              <a:t>There is a difference between “can’t do” and “won’t do”.  The teacher must find the difference.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304800"/>
            <a:ext cx="7756263" cy="1319606"/>
          </a:xfrm>
        </p:spPr>
        <p:txBody>
          <a:bodyPr/>
          <a:lstStyle/>
          <a:p>
            <a:r>
              <a:rPr lang="en-US" dirty="0"/>
              <a:t>It is Better to be Bad than Dumb</a:t>
            </a:r>
          </a:p>
        </p:txBody>
      </p:sp>
    </p:spTree>
    <p:extLst>
      <p:ext uri="{BB962C8B-B14F-4D97-AF65-F5344CB8AC3E}">
        <p14:creationId xmlns:p14="http://schemas.microsoft.com/office/powerpoint/2010/main" val="1427698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child has not been particularly successful with a skill, they are often times resistant to go back to it because it is uncomfortable and outside the norm</a:t>
            </a:r>
          </a:p>
          <a:p>
            <a:r>
              <a:rPr lang="en-US" dirty="0"/>
              <a:t>Behaviors are often about change</a:t>
            </a:r>
          </a:p>
          <a:p>
            <a:r>
              <a:rPr lang="en-US" dirty="0"/>
              <a:t>Think of these behaviors as going on a diet.  We know what it takes to lose weight but we still have problems.  Why?</a:t>
            </a:r>
          </a:p>
          <a:p>
            <a:r>
              <a:rPr lang="en-US" dirty="0"/>
              <a:t>Need reinforcement to have behaviors go from poor to successful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04800"/>
            <a:ext cx="8139953" cy="1319606"/>
          </a:xfrm>
        </p:spPr>
        <p:txBody>
          <a:bodyPr/>
          <a:lstStyle/>
          <a:p>
            <a:r>
              <a:rPr lang="en-US" dirty="0"/>
              <a:t>Even if they Know What’s Right, they May not do it</a:t>
            </a:r>
          </a:p>
        </p:txBody>
      </p:sp>
    </p:spTree>
    <p:extLst>
      <p:ext uri="{BB962C8B-B14F-4D97-AF65-F5344CB8AC3E}">
        <p14:creationId xmlns:p14="http://schemas.microsoft.com/office/powerpoint/2010/main" val="4013870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behavior that is being displayed is happening to you because you happen to be the person at the time keeping them from what they want</a:t>
            </a:r>
          </a:p>
          <a:p>
            <a:r>
              <a:rPr lang="en-US" dirty="0"/>
              <a:t>Staff take the behavior as a personal attack when it is just because they are stopping the desired behavior</a:t>
            </a:r>
          </a:p>
          <a:p>
            <a:r>
              <a:rPr lang="en-US" dirty="0"/>
              <a:t>Staff need help viewing behavior from a deficit instead of a personal attack</a:t>
            </a:r>
          </a:p>
          <a:p>
            <a:r>
              <a:rPr lang="en-US" dirty="0"/>
              <a:t>Personal attacks lead to hurt feelings and revenge</a:t>
            </a:r>
          </a:p>
          <a:p>
            <a:r>
              <a:rPr lang="en-US" dirty="0"/>
              <a:t>We are not in the business of revenge.  That is the Inigo Montoya’s job.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Take it Personally</a:t>
            </a:r>
          </a:p>
        </p:txBody>
      </p:sp>
    </p:spTree>
    <p:extLst>
      <p:ext uri="{BB962C8B-B14F-4D97-AF65-F5344CB8AC3E}">
        <p14:creationId xmlns:p14="http://schemas.microsoft.com/office/powerpoint/2010/main" val="4236805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3" y="457200"/>
            <a:ext cx="9144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Don’t take it Personally:</a:t>
            </a:r>
            <a:br>
              <a:rPr lang="en-US" dirty="0"/>
            </a:br>
            <a:r>
              <a:rPr lang="en-US" dirty="0"/>
              <a:t>Keep Out of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09800"/>
            <a:ext cx="82296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Think of a child who argues as someone going fishing</a:t>
            </a:r>
          </a:p>
          <a:p>
            <a:r>
              <a:rPr lang="en-US" dirty="0"/>
              <a:t>Students “Go Fishing” for a variety of reasons</a:t>
            </a:r>
          </a:p>
          <a:p>
            <a:pPr lvl="1"/>
            <a:r>
              <a:rPr lang="en-US" dirty="0"/>
              <a:t>Waste Time</a:t>
            </a:r>
          </a:p>
          <a:p>
            <a:pPr lvl="1"/>
            <a:r>
              <a:rPr lang="en-US" dirty="0"/>
              <a:t>Frustrate Adult</a:t>
            </a:r>
          </a:p>
          <a:p>
            <a:pPr lvl="1"/>
            <a:r>
              <a:rPr lang="en-US" dirty="0"/>
              <a:t>Enjoyment</a:t>
            </a:r>
          </a:p>
          <a:p>
            <a:pPr lvl="1"/>
            <a:r>
              <a:rPr lang="en-US" dirty="0"/>
              <a:t>Escape/Avoidance</a:t>
            </a:r>
          </a:p>
          <a:p>
            <a:r>
              <a:rPr lang="en-US" dirty="0"/>
              <a:t>Adults argue for their own reasons</a:t>
            </a:r>
          </a:p>
          <a:p>
            <a:pPr lvl="1"/>
            <a:r>
              <a:rPr lang="en-US" dirty="0"/>
              <a:t>Refuse to give in to illogical arguments</a:t>
            </a:r>
          </a:p>
          <a:p>
            <a:pPr lvl="1"/>
            <a:r>
              <a:rPr lang="en-US" dirty="0"/>
              <a:t>Power/Control</a:t>
            </a:r>
          </a:p>
          <a:p>
            <a:pPr lvl="1"/>
            <a:r>
              <a:rPr lang="en-US" dirty="0"/>
              <a:t>To prove that they are right</a:t>
            </a:r>
          </a:p>
          <a:p>
            <a:pPr lvl="1"/>
            <a:r>
              <a:rPr lang="en-US" dirty="0"/>
              <a:t>Escape/Waste Time/Enjoyment</a:t>
            </a:r>
          </a:p>
        </p:txBody>
      </p:sp>
    </p:spTree>
    <p:extLst>
      <p:ext uri="{BB962C8B-B14F-4D97-AF65-F5344CB8AC3E}">
        <p14:creationId xmlns:p14="http://schemas.microsoft.com/office/powerpoint/2010/main" val="2496539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F343E2F5F4814A911E6C6D55CECACB" ma:contentTypeVersion="7" ma:contentTypeDescription="Create a new document." ma:contentTypeScope="" ma:versionID="cb51e810fdc9817091e1251af8c28379">
  <xsd:schema xmlns:xsd="http://www.w3.org/2001/XMLSchema" xmlns:xs="http://www.w3.org/2001/XMLSchema" xmlns:p="http://schemas.microsoft.com/office/2006/metadata/properties" xmlns:ns2="ada19d16-23fe-4f3e-ad79-1e51f9d33fb8" targetNamespace="http://schemas.microsoft.com/office/2006/metadata/properties" ma:root="true" ma:fieldsID="e14f386f5ad686909788dd87490541e2" ns2:_="">
    <xsd:import namespace="ada19d16-23fe-4f3e-ad79-1e51f9d33f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a19d16-23fe-4f3e-ad79-1e51f9d33f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5304E96-7AF1-45C7-ACFA-9D4F84B4D57A}"/>
</file>

<file path=customXml/itemProps2.xml><?xml version="1.0" encoding="utf-8"?>
<ds:datastoreItem xmlns:ds="http://schemas.openxmlformats.org/officeDocument/2006/customXml" ds:itemID="{B5E8EC34-ABAC-4D8F-BAD5-77BCB0BE8B58}"/>
</file>

<file path=customXml/itemProps3.xml><?xml version="1.0" encoding="utf-8"?>
<ds:datastoreItem xmlns:ds="http://schemas.openxmlformats.org/officeDocument/2006/customXml" ds:itemID="{CDDB5130-29B3-4AF1-A4B0-F63D80314D74}"/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65321</TotalTime>
  <Words>1587</Words>
  <Application>Microsoft Office PowerPoint</Application>
  <PresentationFormat>On-screen Show (4:3)</PresentationFormat>
  <Paragraphs>182</Paragraphs>
  <Slides>23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Book Antiqua</vt:lpstr>
      <vt:lpstr>Calibri</vt:lpstr>
      <vt:lpstr>Wingdings</vt:lpstr>
      <vt:lpstr>Hardcover</vt:lpstr>
      <vt:lpstr>IT SHOULD BE  EASIER THAN THIS!!!</vt:lpstr>
      <vt:lpstr>All Behavior is Purposeful</vt:lpstr>
      <vt:lpstr>Context Gives Behavior Meaning</vt:lpstr>
      <vt:lpstr>Fair is Not Equal</vt:lpstr>
      <vt:lpstr>People want to be Good</vt:lpstr>
      <vt:lpstr>It is Better to be Bad than Dumb</vt:lpstr>
      <vt:lpstr>Even if they Know What’s Right, they May not do it</vt:lpstr>
      <vt:lpstr>Don’t Take it Personally</vt:lpstr>
      <vt:lpstr>Don’t take it Personally: Keep Out of Arguments</vt:lpstr>
      <vt:lpstr>Reducing Power Struggles</vt:lpstr>
      <vt:lpstr>Take it Personally</vt:lpstr>
      <vt:lpstr>Punishment Works</vt:lpstr>
      <vt:lpstr>Reinforcement is Better</vt:lpstr>
      <vt:lpstr>The Power of Praise</vt:lpstr>
      <vt:lpstr>More researchery stuff</vt:lpstr>
      <vt:lpstr>When you Praise . . .</vt:lpstr>
      <vt:lpstr>Praise the Student (Continued)</vt:lpstr>
      <vt:lpstr>Behavior is a Skill Deficit</vt:lpstr>
      <vt:lpstr>Practice Makes Perfect</vt:lpstr>
      <vt:lpstr>Overcorrection </vt:lpstr>
      <vt:lpstr>Inconvenience</vt:lpstr>
      <vt:lpstr>How to use Overcorrection and Inconvenience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I DO IF THEY DON’T?</dc:title>
  <dc:creator>Matt McNiff</dc:creator>
  <cp:lastModifiedBy>mmcniff</cp:lastModifiedBy>
  <cp:revision>249</cp:revision>
  <dcterms:created xsi:type="dcterms:W3CDTF">2011-05-11T20:20:36Z</dcterms:created>
  <dcterms:modified xsi:type="dcterms:W3CDTF">2021-11-05T21:04:08Z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0x010100EDF343E2F5F4814A911E6C6D55CECACB</vt:lpwstr>
  </property>
</Properties>
</file>