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Inria Sans Light"/>
      <p:regular r:id="rId22"/>
      <p:bold r:id="rId23"/>
      <p:italic r:id="rId24"/>
      <p:boldItalic r:id="rId25"/>
    </p:embeddedFont>
    <p:embeddedFont>
      <p:font typeface="Damion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InriaSansLight-regular.fntdata"/><Relationship Id="rId21" Type="http://schemas.openxmlformats.org/officeDocument/2006/relationships/slide" Target="slides/slide17.xml"/><Relationship Id="rId24" Type="http://schemas.openxmlformats.org/officeDocument/2006/relationships/font" Target="fonts/InriaSansLight-italic.fntdata"/><Relationship Id="rId23" Type="http://schemas.openxmlformats.org/officeDocument/2006/relationships/font" Target="fonts/InriaSansLigh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Damion-regular.fntdata"/><Relationship Id="rId25" Type="http://schemas.openxmlformats.org/officeDocument/2006/relationships/font" Target="fonts/InriaSans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ce8e92171_0_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ce8e9217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ce8e92171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fce8e9217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d62bbef7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fd62bbef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ce8e92171_0_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ce8e9217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ce8e92171_0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ce8e9217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ce8e92171_0_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ce8e9217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fce8e92171_0_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fce8e92171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ce8e92171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ce8e9217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ce8e92171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ce8e9217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ce8e92171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fce8e9217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ce8e92171_0_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ce8e9217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2400"/>
            <a:ext cx="9144000" cy="48577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756850" y="1419375"/>
            <a:ext cx="3512100" cy="2304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ouble scribble">
  <p:cSld name="BLANK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" name="Google Shape;51;p11"/>
          <p:cNvGrpSpPr/>
          <p:nvPr/>
        </p:nvGrpSpPr>
        <p:grpSpPr>
          <a:xfrm>
            <a:off x="0" y="76197"/>
            <a:ext cx="9136444" cy="808889"/>
            <a:chOff x="0" y="1979997"/>
            <a:chExt cx="9136444" cy="808889"/>
          </a:xfrm>
        </p:grpSpPr>
        <p:pic>
          <p:nvPicPr>
            <p:cNvPr id="52" name="Google Shape;52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979997"/>
              <a:ext cx="4568501" cy="692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4567943" y="2096469"/>
              <a:ext cx="4568501" cy="6924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" name="Google Shape;54;p11"/>
          <p:cNvGrpSpPr/>
          <p:nvPr/>
        </p:nvGrpSpPr>
        <p:grpSpPr>
          <a:xfrm>
            <a:off x="7" y="4246796"/>
            <a:ext cx="9136432" cy="820516"/>
            <a:chOff x="7" y="3167771"/>
            <a:chExt cx="9136432" cy="820516"/>
          </a:xfrm>
        </p:grpSpPr>
        <p:pic>
          <p:nvPicPr>
            <p:cNvPr id="55" name="Google Shape;55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67938" y="3167771"/>
              <a:ext cx="4568501" cy="5448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>
              <a:off x="7" y="3443262"/>
              <a:ext cx="4569624" cy="545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dk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23825"/>
            <a:ext cx="9144000" cy="46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2704650" y="1517188"/>
            <a:ext cx="3615600" cy="116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2956900" y="2779413"/>
            <a:ext cx="3111000" cy="84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rgbClr val="FAEDF1"/>
            </a:gs>
            <a:gs pos="25000">
              <a:srgbClr val="EBF3FF"/>
            </a:gs>
            <a:gs pos="50000">
              <a:srgbClr val="EEFAF4"/>
            </a:gs>
            <a:gs pos="76000">
              <a:srgbClr val="F6FAED"/>
            </a:gs>
            <a:gs pos="100000">
              <a:srgbClr val="FFF4EA"/>
            </a:gs>
          </a:gsLst>
          <a:lin ang="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23825"/>
            <a:ext cx="9144000" cy="46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788750" y="2161800"/>
            <a:ext cx="35664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Font typeface="Damion"/>
              <a:buChar char="●"/>
              <a:defRPr>
                <a:latin typeface="Damion"/>
                <a:ea typeface="Damion"/>
                <a:cs typeface="Damion"/>
                <a:sym typeface="Damion"/>
              </a:defRPr>
            </a:lvl1pPr>
            <a:lvl2pPr indent="-381000" lvl="1" marL="914400" rtl="0" algn="ctr"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○"/>
              <a:defRPr>
                <a:latin typeface="Damion"/>
                <a:ea typeface="Damion"/>
                <a:cs typeface="Damion"/>
                <a:sym typeface="Damion"/>
              </a:defRPr>
            </a:lvl2pPr>
            <a:lvl3pPr indent="-381000" lvl="2" marL="1371600" rtl="0" algn="ctr"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■"/>
              <a:defRPr>
                <a:latin typeface="Damion"/>
                <a:ea typeface="Damion"/>
                <a:cs typeface="Damion"/>
                <a:sym typeface="Damion"/>
              </a:defRPr>
            </a:lvl3pPr>
            <a:lvl4pPr indent="-381000" lvl="3" marL="1828800" rtl="0" algn="ctr"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●"/>
              <a:defRPr>
                <a:latin typeface="Damion"/>
                <a:ea typeface="Damion"/>
                <a:cs typeface="Damion"/>
                <a:sym typeface="Damion"/>
              </a:defRPr>
            </a:lvl4pPr>
            <a:lvl5pPr indent="-381000" lvl="4" marL="2286000" rtl="0" algn="ctr"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○"/>
              <a:defRPr>
                <a:latin typeface="Damion"/>
                <a:ea typeface="Damion"/>
                <a:cs typeface="Damion"/>
                <a:sym typeface="Damion"/>
              </a:defRPr>
            </a:lvl5pPr>
            <a:lvl6pPr indent="-381000" lvl="5" marL="2743200" rtl="0" algn="ctr"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■"/>
              <a:defRPr>
                <a:latin typeface="Damion"/>
                <a:ea typeface="Damion"/>
                <a:cs typeface="Damion"/>
                <a:sym typeface="Damion"/>
              </a:defRPr>
            </a:lvl6pPr>
            <a:lvl7pPr indent="-381000" lvl="6" marL="3200400" rtl="0" algn="ctr"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●"/>
              <a:defRPr>
                <a:latin typeface="Damion"/>
                <a:ea typeface="Damion"/>
                <a:cs typeface="Damion"/>
                <a:sym typeface="Damion"/>
              </a:defRPr>
            </a:lvl7pPr>
            <a:lvl8pPr indent="-381000" lvl="7" marL="3657600" rtl="0" algn="ctr"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○"/>
              <a:defRPr>
                <a:latin typeface="Damion"/>
                <a:ea typeface="Damion"/>
                <a:cs typeface="Damion"/>
                <a:sym typeface="Damion"/>
              </a:defRPr>
            </a:lvl8pPr>
            <a:lvl9pPr indent="-381000" lvl="8" marL="4114800" rtl="0" algn="ctr">
              <a:spcBef>
                <a:spcPts val="800"/>
              </a:spcBef>
              <a:spcAft>
                <a:spcPts val="800"/>
              </a:spcAft>
              <a:buSzPts val="2400"/>
              <a:buFont typeface="Damion"/>
              <a:buChar char="■"/>
              <a:defRPr>
                <a:latin typeface="Damion"/>
                <a:ea typeface="Damion"/>
                <a:cs typeface="Damion"/>
                <a:sym typeface="Damion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448050"/>
            <a:ext cx="9144000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609963"/>
            <a:ext cx="9144000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855275" y="1201550"/>
            <a:ext cx="3473100" cy="249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815599" y="1201550"/>
            <a:ext cx="3473100" cy="249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771850"/>
            <a:ext cx="91440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855300" y="1201550"/>
            <a:ext cx="2315700" cy="262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5" name="Google Shape;35;p7"/>
          <p:cNvSpPr txBox="1"/>
          <p:nvPr>
            <p:ph idx="2" type="body"/>
          </p:nvPr>
        </p:nvSpPr>
        <p:spPr>
          <a:xfrm>
            <a:off x="3414200" y="1201550"/>
            <a:ext cx="2315700" cy="262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3" type="body"/>
          </p:nvPr>
        </p:nvSpPr>
        <p:spPr>
          <a:xfrm>
            <a:off x="5973099" y="1201550"/>
            <a:ext cx="2315700" cy="262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3771850"/>
            <a:ext cx="91440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3648013"/>
            <a:ext cx="9144000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9"/>
          <p:cNvSpPr txBox="1"/>
          <p:nvPr>
            <p:ph idx="1" type="body"/>
          </p:nvPr>
        </p:nvSpPr>
        <p:spPr>
          <a:xfrm>
            <a:off x="1821800" y="4440459"/>
            <a:ext cx="3902700" cy="2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3448050"/>
            <a:ext cx="914400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lvl="1" rtl="0" algn="r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lvl="2" rtl="0" algn="r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lvl="3" rtl="0" algn="r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lvl="4" rtl="0" algn="r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lvl="5" rtl="0" algn="r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lvl="6" rtl="0" algn="r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lvl="7" rtl="0" algn="r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lvl="8" rtl="0" algn="r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document/d/1WIu4JC5Z884b0_AFuZ6AcR91TmAywZSFrJ9Wcspwgpo/edit?usp=sharing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spreadsheets/d/1ihsyVMD_1Ty8RiLZLBonBM6PCHqljh1bPtQsZIdly8A/edit?usp=sharing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rive.google.com/file/d/1GomLDWt_J9Vd9psQefKe86MXvQ641HZV/view?usp=sharing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dn.education.ne.gov/wp-content/uploads/2017/10/CLEANRule_11_2020CW.pdf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ctrTitle"/>
          </p:nvPr>
        </p:nvSpPr>
        <p:spPr>
          <a:xfrm>
            <a:off x="2756850" y="1419375"/>
            <a:ext cx="3512100" cy="2304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Supporting a Rule 11 Classroom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Topics</a:t>
            </a:r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Early Learning Guidelines - What we teach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ECERS - How we set up the environment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CLASS - How we set up our interactions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GOLD - How we assess progress toward domains and design instruction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Pyramid - Reducing/addressing Challenging Behavior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Individual Goal Setting</a:t>
            </a:r>
            <a:endParaRPr sz="2100"/>
          </a:p>
        </p:txBody>
      </p:sp>
      <p:sp>
        <p:nvSpPr>
          <p:cNvPr id="128" name="Google Shape;128;p21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6"/>
                </a:solidFill>
              </a:rPr>
              <a:t>‹#›</a:t>
            </a:fld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Foundations</a:t>
            </a:r>
            <a:endParaRPr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775" y="1201550"/>
            <a:ext cx="5352049" cy="23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/>
          <p:nvPr/>
        </p:nvSpPr>
        <p:spPr>
          <a:xfrm>
            <a:off x="1731275" y="3079550"/>
            <a:ext cx="783900" cy="31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Specifics</a:t>
            </a:r>
            <a:endParaRPr/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How do we stay connected with each other and our purpose? 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Teaming - how/when?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Consistent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Ongoing</a:t>
            </a:r>
            <a:endParaRPr/>
          </a:p>
        </p:txBody>
      </p:sp>
      <p:sp>
        <p:nvSpPr>
          <p:cNvPr id="144" name="Google Shape;144;p23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9463" y="177235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Tools to Help</a:t>
            </a:r>
            <a:endParaRPr/>
          </a:p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1122075" y="1201550"/>
            <a:ext cx="7166700" cy="201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Meeting Agenda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        Shared drive</a:t>
            </a:r>
            <a:endParaRPr/>
          </a:p>
        </p:txBody>
      </p:sp>
      <p:sp>
        <p:nvSpPr>
          <p:cNvPr id="152" name="Google Shape;152;p24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9700" y="948649"/>
            <a:ext cx="4952075" cy="267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5300" y="1764563"/>
            <a:ext cx="2609800" cy="13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Rotation of Relevant Topics</a:t>
            </a:r>
            <a:endParaRPr/>
          </a:p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Annual Calendar</a:t>
            </a:r>
            <a:endParaRPr/>
          </a:p>
        </p:txBody>
      </p:sp>
      <p:sp>
        <p:nvSpPr>
          <p:cNvPr id="161" name="Google Shape;161;p25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7475" y="1646325"/>
            <a:ext cx="4807475" cy="205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Individual Reflection and Goal Setting</a:t>
            </a:r>
            <a:endParaRPr/>
          </a:p>
        </p:txBody>
      </p:sp>
      <p:sp>
        <p:nvSpPr>
          <p:cNvPr id="168" name="Google Shape;168;p26"/>
          <p:cNvSpPr txBox="1"/>
          <p:nvPr>
            <p:ph idx="1" type="body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Rubric</a:t>
            </a:r>
            <a:endParaRPr/>
          </a:p>
        </p:txBody>
      </p:sp>
      <p:sp>
        <p:nvSpPr>
          <p:cNvPr id="169" name="Google Shape;169;p26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0" name="Google Shape;17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6674" y="1003700"/>
            <a:ext cx="3497249" cy="272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ctrTitle"/>
          </p:nvPr>
        </p:nvSpPr>
        <p:spPr>
          <a:xfrm>
            <a:off x="2756850" y="1419375"/>
            <a:ext cx="3512100" cy="2304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1" name="Google Shape;181;p28"/>
          <p:cNvSpPr txBox="1"/>
          <p:nvPr>
            <p:ph idx="4294967295" type="ctrTitle"/>
          </p:nvPr>
        </p:nvSpPr>
        <p:spPr>
          <a:xfrm>
            <a:off x="3436825" y="705075"/>
            <a:ext cx="51282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T</a:t>
            </a:r>
            <a:r>
              <a:rPr lang="en" sz="9600">
                <a:solidFill>
                  <a:schemeClr val="accent2"/>
                </a:solidFill>
              </a:rPr>
              <a:t>h</a:t>
            </a:r>
            <a:r>
              <a:rPr lang="en" sz="9600">
                <a:solidFill>
                  <a:schemeClr val="accent3"/>
                </a:solidFill>
              </a:rPr>
              <a:t>a</a:t>
            </a:r>
            <a:r>
              <a:rPr lang="en" sz="9600">
                <a:solidFill>
                  <a:schemeClr val="accent4"/>
                </a:solidFill>
              </a:rPr>
              <a:t>n</a:t>
            </a:r>
            <a:r>
              <a:rPr lang="en" sz="9600">
                <a:solidFill>
                  <a:schemeClr val="accent5"/>
                </a:solidFill>
              </a:rPr>
              <a:t>k</a:t>
            </a:r>
            <a:r>
              <a:rPr lang="en" sz="9600">
                <a:solidFill>
                  <a:schemeClr val="accent6"/>
                </a:solidFill>
              </a:rPr>
              <a:t>s</a:t>
            </a:r>
            <a:r>
              <a:rPr lang="en" sz="9600">
                <a:solidFill>
                  <a:srgbClr val="C27BA0"/>
                </a:solidFill>
              </a:rPr>
              <a:t>!</a:t>
            </a:r>
            <a:endParaRPr sz="9600">
              <a:solidFill>
                <a:srgbClr val="C27BA0"/>
              </a:solidFill>
            </a:endParaRPr>
          </a:p>
        </p:txBody>
      </p:sp>
      <p:sp>
        <p:nvSpPr>
          <p:cNvPr id="182" name="Google Shape;182;p28"/>
          <p:cNvSpPr txBox="1"/>
          <p:nvPr>
            <p:ph idx="4294967295" type="subTitle"/>
          </p:nvPr>
        </p:nvSpPr>
        <p:spPr>
          <a:xfrm>
            <a:off x="3436825" y="1904700"/>
            <a:ext cx="51282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Any questions?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You can find me at: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michele.rayburn@esu6.org</a:t>
            </a:r>
            <a:endParaRPr sz="2000"/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150" y="705075"/>
            <a:ext cx="2503500" cy="2503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idx="4294967295" type="ctrTitle"/>
          </p:nvPr>
        </p:nvSpPr>
        <p:spPr>
          <a:xfrm>
            <a:off x="3436825" y="705075"/>
            <a:ext cx="51282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H</a:t>
            </a:r>
            <a:r>
              <a:rPr lang="en" sz="9600">
                <a:solidFill>
                  <a:schemeClr val="accent2"/>
                </a:solidFill>
              </a:rPr>
              <a:t>e</a:t>
            </a:r>
            <a:r>
              <a:rPr lang="en" sz="9600">
                <a:solidFill>
                  <a:schemeClr val="accent3"/>
                </a:solidFill>
              </a:rPr>
              <a:t>l</a:t>
            </a:r>
            <a:r>
              <a:rPr lang="en" sz="9600">
                <a:solidFill>
                  <a:schemeClr val="accent4"/>
                </a:solidFill>
              </a:rPr>
              <a:t>l</a:t>
            </a:r>
            <a:r>
              <a:rPr lang="en" sz="9600">
                <a:solidFill>
                  <a:schemeClr val="accent5"/>
                </a:solidFill>
              </a:rPr>
              <a:t>o</a:t>
            </a:r>
            <a:r>
              <a:rPr lang="en" sz="9600">
                <a:solidFill>
                  <a:schemeClr val="accent6"/>
                </a:solidFill>
              </a:rPr>
              <a:t>!</a:t>
            </a:r>
            <a:endParaRPr sz="9600">
              <a:solidFill>
                <a:schemeClr val="accent6"/>
              </a:solidFill>
            </a:endParaRPr>
          </a:p>
        </p:txBody>
      </p:sp>
      <p:sp>
        <p:nvSpPr>
          <p:cNvPr id="67" name="Google Shape;67;p13"/>
          <p:cNvSpPr txBox="1"/>
          <p:nvPr>
            <p:ph idx="4294967295" type="subTitle"/>
          </p:nvPr>
        </p:nvSpPr>
        <p:spPr>
          <a:xfrm>
            <a:off x="3436825" y="1904700"/>
            <a:ext cx="51282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I am Michele Rayburn.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ESU6 Director of Student Services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michele.rayburn@esu6.org</a:t>
            </a:r>
            <a:endParaRPr b="1" sz="2000"/>
          </a:p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425" y="773725"/>
            <a:ext cx="2503500" cy="2503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4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 For Our Time Together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Rule 11 Overview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Rule 11 Professional Development Requirements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Meaningful Professional Development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Resources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ctrTitle"/>
          </p:nvPr>
        </p:nvSpPr>
        <p:spPr>
          <a:xfrm>
            <a:off x="2704650" y="1517188"/>
            <a:ext cx="3615600" cy="116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1.</a:t>
            </a:r>
            <a:endParaRPr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 11</a:t>
            </a:r>
            <a:endParaRPr/>
          </a:p>
        </p:txBody>
      </p:sp>
      <p:sp>
        <p:nvSpPr>
          <p:cNvPr id="82" name="Google Shape;82;p15"/>
          <p:cNvSpPr txBox="1"/>
          <p:nvPr>
            <p:ph idx="1" type="subTitle"/>
          </p:nvPr>
        </p:nvSpPr>
        <p:spPr>
          <a:xfrm>
            <a:off x="2956900" y="2779413"/>
            <a:ext cx="3111000" cy="84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Rule 11</a:t>
            </a:r>
            <a:endParaRPr/>
          </a:p>
        </p:txBody>
      </p:sp>
      <p:sp>
        <p:nvSpPr>
          <p:cNvPr id="88" name="Google Shape;88;p16"/>
          <p:cNvSpPr txBox="1"/>
          <p:nvPr>
            <p:ph idx="2" type="body"/>
          </p:nvPr>
        </p:nvSpPr>
        <p:spPr>
          <a:xfrm>
            <a:off x="4815599" y="1353950"/>
            <a:ext cx="3473100" cy="176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855275" y="1353950"/>
            <a:ext cx="3473100" cy="176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 txBox="1"/>
          <p:nvPr>
            <p:ph idx="2" type="body"/>
          </p:nvPr>
        </p:nvSpPr>
        <p:spPr>
          <a:xfrm>
            <a:off x="855300" y="3169050"/>
            <a:ext cx="7433400" cy="65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5100" y="1187400"/>
            <a:ext cx="2630950" cy="237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7875" y="1099588"/>
            <a:ext cx="3004098" cy="262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ctrTitle"/>
          </p:nvPr>
        </p:nvSpPr>
        <p:spPr>
          <a:xfrm>
            <a:off x="2704650" y="1517188"/>
            <a:ext cx="3615600" cy="116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2</a:t>
            </a:r>
            <a:r>
              <a:rPr lang="en">
                <a:solidFill>
                  <a:schemeClr val="accent3"/>
                </a:solidFill>
              </a:rPr>
              <a:t>.</a:t>
            </a:r>
            <a:endParaRPr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 PD Requirement</a:t>
            </a:r>
            <a:endParaRPr/>
          </a:p>
        </p:txBody>
      </p:sp>
      <p:sp>
        <p:nvSpPr>
          <p:cNvPr id="99" name="Google Shape;99;p17"/>
          <p:cNvSpPr txBox="1"/>
          <p:nvPr>
            <p:ph idx="1" type="subTitle"/>
          </p:nvPr>
        </p:nvSpPr>
        <p:spPr>
          <a:xfrm>
            <a:off x="2956900" y="2779413"/>
            <a:ext cx="3111000" cy="84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Required Hours - Initial</a:t>
            </a:r>
            <a:endParaRPr/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300" y="1059975"/>
            <a:ext cx="7163639" cy="366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Required Hours - Ongoing</a:t>
            </a:r>
            <a:endParaRPr/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t/>
            </a:r>
            <a:endParaRPr/>
          </a:p>
        </p:txBody>
      </p:sp>
      <p:sp>
        <p:nvSpPr>
          <p:cNvPr id="114" name="Google Shape;114;p19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800" y="1165625"/>
            <a:ext cx="7064476" cy="23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ctrTitle"/>
          </p:nvPr>
        </p:nvSpPr>
        <p:spPr>
          <a:xfrm>
            <a:off x="2704650" y="1517188"/>
            <a:ext cx="3615600" cy="116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3</a:t>
            </a:r>
            <a:r>
              <a:rPr lang="en">
                <a:solidFill>
                  <a:schemeClr val="accent3"/>
                </a:solidFill>
              </a:rPr>
              <a:t>.</a:t>
            </a:r>
            <a:endParaRPr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PD Planning</a:t>
            </a:r>
            <a:endParaRPr/>
          </a:p>
        </p:txBody>
      </p:sp>
      <p:sp>
        <p:nvSpPr>
          <p:cNvPr id="121" name="Google Shape;121;p20"/>
          <p:cNvSpPr txBox="1"/>
          <p:nvPr>
            <p:ph idx="1" type="subTitle"/>
          </p:nvPr>
        </p:nvSpPr>
        <p:spPr>
          <a:xfrm>
            <a:off x="2956900" y="2779413"/>
            <a:ext cx="3111000" cy="84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bastian template">
  <a:themeElements>
    <a:clrScheme name="Custom 347">
      <a:dk1>
        <a:srgbClr val="2C3242"/>
      </a:dk1>
      <a:lt1>
        <a:srgbClr val="FFFFFF"/>
      </a:lt1>
      <a:dk2>
        <a:srgbClr val="918899"/>
      </a:dk2>
      <a:lt2>
        <a:srgbClr val="EFEDF1"/>
      </a:lt2>
      <a:accent1>
        <a:srgbClr val="7F67B6"/>
      </a:accent1>
      <a:accent2>
        <a:srgbClr val="6A8BE2"/>
      </a:accent2>
      <a:accent3>
        <a:srgbClr val="7FC29D"/>
      </a:accent3>
      <a:accent4>
        <a:srgbClr val="FCCA39"/>
      </a:accent4>
      <a:accent5>
        <a:srgbClr val="F98C32"/>
      </a:accent5>
      <a:accent6>
        <a:srgbClr val="E63350"/>
      </a:accent6>
      <a:hlink>
        <a:srgbClr val="7F67B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