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8"/>
  </p:notesMasterIdLst>
  <p:handoutMasterIdLst>
    <p:handoutMasterId r:id="rId29"/>
  </p:handoutMasterIdLst>
  <p:sldIdLst>
    <p:sldId id="256" r:id="rId2"/>
    <p:sldId id="534" r:id="rId3"/>
    <p:sldId id="275" r:id="rId4"/>
    <p:sldId id="453" r:id="rId5"/>
    <p:sldId id="454" r:id="rId6"/>
    <p:sldId id="277" r:id="rId7"/>
    <p:sldId id="278" r:id="rId8"/>
    <p:sldId id="633" r:id="rId9"/>
    <p:sldId id="629" r:id="rId10"/>
    <p:sldId id="429" r:id="rId11"/>
    <p:sldId id="648" r:id="rId12"/>
    <p:sldId id="290" r:id="rId13"/>
    <p:sldId id="291" r:id="rId14"/>
    <p:sldId id="292" r:id="rId15"/>
    <p:sldId id="293" r:id="rId16"/>
    <p:sldId id="306" r:id="rId17"/>
    <p:sldId id="296" r:id="rId18"/>
    <p:sldId id="297" r:id="rId19"/>
    <p:sldId id="370" r:id="rId20"/>
    <p:sldId id="369" r:id="rId21"/>
    <p:sldId id="368" r:id="rId22"/>
    <p:sldId id="300" r:id="rId23"/>
    <p:sldId id="305" r:id="rId24"/>
    <p:sldId id="533" r:id="rId25"/>
    <p:sldId id="651" r:id="rId26"/>
    <p:sldId id="468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55"/>
    <a:srgbClr val="FF5050"/>
    <a:srgbClr val="00C459"/>
    <a:srgbClr val="83EC34"/>
    <a:srgbClr val="FF7C80"/>
    <a:srgbClr val="83EB35"/>
    <a:srgbClr val="DAF729"/>
    <a:srgbClr val="C2F030"/>
    <a:srgbClr val="B3EC34"/>
    <a:srgbClr val="339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6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D557E0-ECFF-4DD8-9241-A66DD8273734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1C6560-AA3D-4271-A87E-0D93D0D800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34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D3EC67-671F-4B80-827B-1A9882FDB5CF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B073A4-4F96-437B-AF0D-CB1880AD9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9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F30BF-75B3-41FE-B10C-A8A65E12BC3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be used for both individual and group.</a:t>
            </a:r>
          </a:p>
          <a:p>
            <a:r>
              <a:rPr lang="en-US" dirty="0"/>
              <a:t>Homework completion </a:t>
            </a:r>
          </a:p>
          <a:p>
            <a:r>
              <a:rPr lang="en-US" dirty="0"/>
              <a:t>Lining up</a:t>
            </a:r>
          </a:p>
          <a:p>
            <a:r>
              <a:rPr lang="en-US" dirty="0"/>
              <a:t>Paying attention</a:t>
            </a:r>
          </a:p>
          <a:p>
            <a:r>
              <a:rPr lang="en-US" dirty="0"/>
              <a:t>In seat</a:t>
            </a:r>
          </a:p>
          <a:p>
            <a:r>
              <a:rPr lang="en-US" dirty="0"/>
              <a:t>Latency programming like how long it takes to get started.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073A4-4F96-437B-AF0D-CB1880AD975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23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high school level had kids tardy for class</a:t>
            </a:r>
          </a:p>
          <a:p>
            <a:r>
              <a:rPr lang="en-US" dirty="0"/>
              <a:t>Used for work completion</a:t>
            </a:r>
          </a:p>
          <a:p>
            <a:r>
              <a:rPr lang="en-US" dirty="0"/>
              <a:t>Lining up appropriately</a:t>
            </a:r>
          </a:p>
          <a:p>
            <a:r>
              <a:rPr lang="en-US" dirty="0"/>
              <a:t>Lack of aggression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073A4-4F96-437B-AF0D-CB1880AD975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72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for paying attention or engagement</a:t>
            </a:r>
          </a:p>
          <a:p>
            <a:r>
              <a:rPr lang="en-US" dirty="0"/>
              <a:t>Tell Sombrero Story</a:t>
            </a:r>
          </a:p>
          <a:p>
            <a:r>
              <a:rPr lang="en-US" dirty="0"/>
              <a:t>Finding the right reinforcer</a:t>
            </a:r>
          </a:p>
          <a:p>
            <a:r>
              <a:rPr lang="en-US" dirty="0"/>
              <a:t>Use a toaster – use garage sales, concert </a:t>
            </a:r>
            <a:r>
              <a:rPr lang="en-US" dirty="0" err="1"/>
              <a:t>tshirts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073A4-4F96-437B-AF0D-CB1880AD975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88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F30BF-75B3-41FE-B10C-A8A65E12BC3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AD04-0E53-47F3-B026-3AE48082772A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027A-4866-4084-8E5B-39B3B9C660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AD04-0E53-47F3-B026-3AE48082772A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027A-4866-4084-8E5B-39B3B9C660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AD04-0E53-47F3-B026-3AE48082772A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027A-4866-4084-8E5B-39B3B9C660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80400" cy="8747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95288" y="1557338"/>
            <a:ext cx="8280400" cy="482441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C8385-C371-4292-911A-5FB7BE51E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AD04-0E53-47F3-B026-3AE48082772A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027A-4866-4084-8E5B-39B3B9C660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AD04-0E53-47F3-B026-3AE48082772A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027A-4866-4084-8E5B-39B3B9C660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AD04-0E53-47F3-B026-3AE48082772A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027A-4866-4084-8E5B-39B3B9C660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AD04-0E53-47F3-B026-3AE48082772A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027A-4866-4084-8E5B-39B3B9C660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AD04-0E53-47F3-B026-3AE48082772A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027A-4866-4084-8E5B-39B3B9C660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AD04-0E53-47F3-B026-3AE48082772A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027A-4866-4084-8E5B-39B3B9C660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AD04-0E53-47F3-B026-3AE48082772A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027A-4866-4084-8E5B-39B3B9C660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AD04-0E53-47F3-B026-3AE48082772A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C83027A-4866-4084-8E5B-39B3B9C6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50AD04-0E53-47F3-B026-3AE48082772A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83027A-4866-4084-8E5B-39B3B9C6605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382000" cy="1600200"/>
          </a:xfrm>
        </p:spPr>
        <p:txBody>
          <a:bodyPr>
            <a:normAutofit/>
          </a:bodyPr>
          <a:lstStyle/>
          <a:p>
            <a:r>
              <a:rPr lang="en-US" dirty="0"/>
              <a:t>WHAT’S IN IT FOR ME?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057400"/>
          </a:xfrm>
        </p:spPr>
        <p:txBody>
          <a:bodyPr>
            <a:normAutofit/>
          </a:bodyPr>
          <a:lstStyle/>
          <a:p>
            <a:r>
              <a:rPr lang="en-US" dirty="0"/>
              <a:t>Reinforcement Strategies that Work</a:t>
            </a:r>
          </a:p>
          <a:p>
            <a:endParaRPr lang="en-US" dirty="0"/>
          </a:p>
          <a:p>
            <a:r>
              <a:rPr lang="en-US" dirty="0"/>
              <a:t>Presented by Matthew </a:t>
            </a:r>
            <a:r>
              <a:rPr lang="en-US" dirty="0" err="1"/>
              <a:t>McNiff</a:t>
            </a:r>
            <a:r>
              <a:rPr lang="en-US" dirty="0"/>
              <a:t>, Ph.D.</a:t>
            </a:r>
          </a:p>
          <a:p>
            <a:r>
              <a:rPr lang="en-US" dirty="0"/>
              <a:t>Behavior Consultant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Praise the Student </a:t>
            </a:r>
            <a:r>
              <a:rPr lang="en-US" sz="2000" i="1" dirty="0"/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719070"/>
            <a:ext cx="8636492" cy="483412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Use a 4:1 ratio of positive comments to criticisms</a:t>
            </a:r>
          </a:p>
          <a:p>
            <a:endParaRPr lang="en-US" sz="2400" dirty="0"/>
          </a:p>
          <a:p>
            <a:r>
              <a:rPr lang="en-US" sz="2400" dirty="0"/>
              <a:t>Strategies to increase praise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Cueing (Timer, PA System, Visual Cues)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Self Monitoring (Pennies, Marks, Tokens)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Student Recruiting – Asking adult if they are doing a good job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Performance Feedback (Checking rate against other staff, supervisor, public posting)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Written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Self-record and Goal Setting</a:t>
            </a:r>
          </a:p>
          <a:p>
            <a:endParaRPr lang="en-US" sz="2400" dirty="0"/>
          </a:p>
          <a:p>
            <a:r>
              <a:rPr lang="en-US" sz="2400" dirty="0"/>
              <a:t>Experiment with praise types</a:t>
            </a:r>
          </a:p>
          <a:p>
            <a:pPr lvl="1"/>
            <a:r>
              <a:rPr lang="en-US" dirty="0"/>
              <a:t>Sandwich praise</a:t>
            </a:r>
          </a:p>
          <a:p>
            <a:pPr lvl="1"/>
            <a:r>
              <a:rPr lang="en-US" dirty="0"/>
              <a:t>Nonverbal and verbal codes (thumbs up)</a:t>
            </a:r>
          </a:p>
          <a:p>
            <a:pPr lvl="1"/>
            <a:r>
              <a:rPr lang="en-US" dirty="0"/>
              <a:t>Traditions and ceremonies (round of applause, big hand)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02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Types of Reinforcement Schedules</a:t>
            </a:r>
          </a:p>
          <a:p>
            <a:pPr lvl="1">
              <a:lnSpc>
                <a:spcPct val="90000"/>
              </a:lnSpc>
              <a:buSzPct val="85000"/>
              <a:buFont typeface="Courier New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Chart Moves</a:t>
            </a:r>
          </a:p>
          <a:p>
            <a:pPr lvl="1">
              <a:lnSpc>
                <a:spcPct val="90000"/>
              </a:lnSpc>
              <a:buSzPct val="85000"/>
              <a:buFont typeface="Courier New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Compliance Matrix (Behavior Bingo)</a:t>
            </a:r>
          </a:p>
          <a:p>
            <a:pPr lvl="1">
              <a:lnSpc>
                <a:spcPct val="90000"/>
              </a:lnSpc>
              <a:buSzPct val="85000"/>
              <a:buFont typeface="Courier New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Lottery	</a:t>
            </a:r>
          </a:p>
          <a:p>
            <a:pPr lvl="1">
              <a:lnSpc>
                <a:spcPct val="90000"/>
              </a:lnSpc>
              <a:buSzPct val="85000"/>
              <a:buFont typeface="Courier New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Token Economy</a:t>
            </a:r>
          </a:p>
          <a:p>
            <a:pPr lvl="1">
              <a:lnSpc>
                <a:spcPct val="90000"/>
              </a:lnSpc>
              <a:buSzPct val="85000"/>
              <a:buFont typeface="Courier New" pitchFamily="49" charset="0"/>
              <a:buChar char="o"/>
              <a:defRPr/>
            </a:pPr>
            <a:r>
              <a:rPr lang="en-US" dirty="0"/>
              <a:t>Hero Procedure</a:t>
            </a:r>
          </a:p>
          <a:p>
            <a:pPr lvl="1">
              <a:lnSpc>
                <a:spcPct val="90000"/>
              </a:lnSpc>
              <a:buSzPct val="85000"/>
              <a:buFont typeface="Courier New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Reverse Clip Chart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Reinforcement Schedules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Chart Moves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This is simply a connect the dot chart that connects dots when appropriate behaviors are performed.  </a:t>
            </a:r>
          </a:p>
          <a:p>
            <a:r>
              <a:rPr lang="en-US" sz="2800" dirty="0"/>
              <a:t>Child is reinforced when they reach milestones on the chart or complete the chart.</a:t>
            </a:r>
          </a:p>
          <a:p>
            <a:r>
              <a:rPr lang="en-US" sz="2800" dirty="0"/>
              <a:t>This is an excellent way of using a visual graph to increase positive behaviors.  </a:t>
            </a:r>
          </a:p>
          <a:p>
            <a:r>
              <a:rPr lang="en-US" sz="2800" dirty="0"/>
              <a:t>It allows children to see their progress thus creating internal reinforcement while also creating external reinforcement through the reward they receive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dot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2000"/>
          </a:blip>
          <a:srcRect l="-1768" t="-1801"/>
          <a:stretch>
            <a:fillRect/>
          </a:stretch>
        </p:blipFill>
        <p:spPr bwMode="auto">
          <a:xfrm>
            <a:off x="2362200" y="1295400"/>
            <a:ext cx="4495800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Chart Moves</a:t>
            </a:r>
          </a:p>
        </p:txBody>
      </p:sp>
      <p:sp>
        <p:nvSpPr>
          <p:cNvPr id="4" name="Oval 3"/>
          <p:cNvSpPr/>
          <p:nvPr/>
        </p:nvSpPr>
        <p:spPr>
          <a:xfrm>
            <a:off x="5562600" y="44196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05400" y="22098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19800" y="52578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46482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48006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19400" y="33528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581400" y="2971800"/>
            <a:ext cx="304800" cy="3048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Home Made Chart Mov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Home Made Chart Move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305800" cy="819912"/>
          </a:xfrm>
        </p:spPr>
        <p:txBody>
          <a:bodyPr/>
          <a:lstStyle/>
          <a:p>
            <a:pPr eaLnBrk="1" hangingPunct="1"/>
            <a:r>
              <a:rPr lang="en-US" dirty="0"/>
              <a:t>Puzzle Picture Motivator</a:t>
            </a:r>
          </a:p>
        </p:txBody>
      </p:sp>
      <p:pic>
        <p:nvPicPr>
          <p:cNvPr id="38914" name="Picture 4" descr="USA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4064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6" descr="IMSP-09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343400"/>
            <a:ext cx="28321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 descr="armadillo puzz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600200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800" dirty="0"/>
              <a:t>Coloring Book Page/Picture Drawing</a:t>
            </a:r>
          </a:p>
        </p:txBody>
      </p:sp>
      <p:pic>
        <p:nvPicPr>
          <p:cNvPr id="39938" name="Picture 3" descr="Barney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388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feelingsactiv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47800"/>
            <a:ext cx="403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Barney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066800"/>
            <a:ext cx="480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1524000" y="4038600"/>
            <a:ext cx="563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81200" y="2667000"/>
            <a:ext cx="449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7400" y="5029200"/>
            <a:ext cx="434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685796"/>
          </a:xfrm>
          <a:noFill/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Coloring Book Page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feelingsactiv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066800"/>
            <a:ext cx="4953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114800" y="3962400"/>
            <a:ext cx="609600" cy="609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10000" y="3505200"/>
            <a:ext cx="533400" cy="304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0" y="3505200"/>
            <a:ext cx="533400" cy="304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oon 6"/>
          <p:cNvSpPr/>
          <p:nvPr/>
        </p:nvSpPr>
        <p:spPr>
          <a:xfrm rot="16200000">
            <a:off x="3714750" y="3638550"/>
            <a:ext cx="1485900" cy="2209800"/>
          </a:xfrm>
          <a:prstGeom prst="mo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Picture Drawing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3432048" cy="3200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Sticker Chart</a:t>
            </a:r>
          </a:p>
        </p:txBody>
      </p:sp>
      <p:pic>
        <p:nvPicPr>
          <p:cNvPr id="36867" name="Picture 3" descr="chart_smiley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0"/>
            <a:ext cx="548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9677400" cy="726568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685800"/>
            <a:ext cx="3886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Let’s talk reinforcement!!</a:t>
            </a:r>
          </a:p>
        </p:txBody>
      </p:sp>
    </p:spTree>
    <p:extLst>
      <p:ext uri="{BB962C8B-B14F-4D97-AF65-F5344CB8AC3E}">
        <p14:creationId xmlns:p14="http://schemas.microsoft.com/office/powerpoint/2010/main" val="2395150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2" y="609600"/>
            <a:ext cx="8461375" cy="1066800"/>
          </a:xfrm>
        </p:spPr>
        <p:txBody>
          <a:bodyPr/>
          <a:lstStyle/>
          <a:p>
            <a:r>
              <a:rPr lang="en-US" dirty="0"/>
              <a:t>Behavior Bingo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905000"/>
            <a:ext cx="8153400" cy="4191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Keep ways to earn points posted</a:t>
            </a:r>
          </a:p>
          <a:p>
            <a:pPr>
              <a:lnSpc>
                <a:spcPct val="90000"/>
              </a:lnSpc>
            </a:pPr>
            <a:r>
              <a:rPr lang="en-US" dirty="0"/>
              <a:t>Make them as positive as possible</a:t>
            </a:r>
          </a:p>
          <a:p>
            <a:pPr>
              <a:lnSpc>
                <a:spcPct val="90000"/>
              </a:lnSpc>
            </a:pPr>
            <a:r>
              <a:rPr lang="en-US" dirty="0"/>
              <a:t>Come up with a list of rewards for class or individual student to earn before hand</a:t>
            </a:r>
          </a:p>
          <a:p>
            <a:pPr>
              <a:lnSpc>
                <a:spcPct val="90000"/>
              </a:lnSpc>
            </a:pPr>
            <a:r>
              <a:rPr lang="en-US" dirty="0"/>
              <a:t>Pull numbers out of a shoe box and discard until there is a bingo</a:t>
            </a:r>
          </a:p>
          <a:p>
            <a:pPr>
              <a:lnSpc>
                <a:spcPct val="90000"/>
              </a:lnSpc>
            </a:pPr>
            <a:r>
              <a:rPr lang="en-US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http://www.proteacher.net/discussions/showthread.php?t=45084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chemeClr val="tx1"/>
                </a:solidFill>
              </a:rPr>
              <a:t>http://www.bingocardprinter.com/bingo_blank.php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69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80400" cy="666749"/>
          </a:xfrm>
        </p:spPr>
        <p:txBody>
          <a:bodyPr>
            <a:normAutofit fontScale="90000"/>
          </a:bodyPr>
          <a:lstStyle/>
          <a:p>
            <a:r>
              <a:rPr lang="en-US" dirty="0"/>
              <a:t>Behavior Bingo</a:t>
            </a:r>
          </a:p>
        </p:txBody>
      </p:sp>
      <p:pic>
        <p:nvPicPr>
          <p:cNvPr id="4" name="Picture 3" descr="fbp_blank_bingo_car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143000"/>
            <a:ext cx="4876800" cy="48666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533400" y="6004380"/>
            <a:ext cx="94488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>
              <a:lnSpc>
                <a:spcPct val="80000"/>
              </a:lnSpc>
            </a:pPr>
            <a:r>
              <a:rPr lang="en-US" i="1" dirty="0"/>
              <a:t>http://www.bingocardprinter.com/bingo_blank.php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Lottery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Pick a desired behavior (i.e. sitting in seat at beginning of lesson without talking, standing in line, getting homework in on time)</a:t>
            </a:r>
          </a:p>
          <a:p>
            <a:r>
              <a:rPr lang="en-US" sz="2800" dirty="0"/>
              <a:t>Give out tickets at random times or on cues</a:t>
            </a:r>
          </a:p>
          <a:p>
            <a:r>
              <a:rPr lang="en-US" sz="2800" dirty="0"/>
              <a:t>Give a ticket based on who is doing the desired behavior with no punishment for those who are not doing the desired behavior</a:t>
            </a:r>
          </a:p>
          <a:p>
            <a:r>
              <a:rPr lang="en-US" sz="2800" dirty="0"/>
              <a:t>Hold lottery at end of day or end of week for a prize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Token Economy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When all else fails – After less intrusive strategies have been found not to work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Identify target behaviors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List possible rewards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How are tokens rewarded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What does the child have to do to get a token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What will each reward “cost”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Make sure that you have the items on hand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Fade out the token economy as behavior gets better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dirty="0"/>
              <a:t>Hero Procedure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Used with one student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Set up a program with a student to reach goals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Once the student reaches the goal, the entire class gets a prize, thus making the student who earned them the prize a “hero”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Can use the class to positively reinforce when he does well</a:t>
            </a:r>
          </a:p>
        </p:txBody>
      </p:sp>
    </p:spTree>
    <p:extLst>
      <p:ext uri="{BB962C8B-B14F-4D97-AF65-F5344CB8AC3E}">
        <p14:creationId xmlns:p14="http://schemas.microsoft.com/office/powerpoint/2010/main" val="79692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lassroom Behavior EZ-Tuck Clip &amp;#39;N&amp;#39; Track Pocket Chart® - 1 pocket chart kit">
            <a:extLst>
              <a:ext uri="{FF2B5EF4-FFF2-40B4-BE49-F238E27FC236}">
                <a16:creationId xmlns:a16="http://schemas.microsoft.com/office/drawing/2014/main" id="{B02DC68A-F01B-41B2-9297-D53E44918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791" y="20190"/>
            <a:ext cx="6609210" cy="66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D91533-414E-434E-A046-69A7DC27E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2286000"/>
            <a:ext cx="7745505" cy="3877815"/>
          </a:xfrm>
        </p:spPr>
        <p:txBody>
          <a:bodyPr/>
          <a:lstStyle/>
          <a:p>
            <a:r>
              <a:rPr lang="en-US" dirty="0"/>
              <a:t>Yay or Nay or Ugh?</a:t>
            </a:r>
          </a:p>
          <a:p>
            <a:endParaRPr lang="en-US" dirty="0"/>
          </a:p>
          <a:p>
            <a:r>
              <a:rPr lang="en-US" dirty="0"/>
              <a:t>Reverse 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1C63D2-84DC-4394-BFD5-961DC65E0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91" y="570156"/>
            <a:ext cx="2816710" cy="1054250"/>
          </a:xfrm>
        </p:spPr>
        <p:txBody>
          <a:bodyPr/>
          <a:lstStyle/>
          <a:p>
            <a:r>
              <a:rPr lang="en-US" dirty="0"/>
              <a:t>Clip Charts</a:t>
            </a:r>
          </a:p>
        </p:txBody>
      </p:sp>
    </p:spTree>
    <p:extLst>
      <p:ext uri="{BB962C8B-B14F-4D97-AF65-F5344CB8AC3E}">
        <p14:creationId xmlns:p14="http://schemas.microsoft.com/office/powerpoint/2010/main" val="176882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4D93-5D51-4927-8D07-F7CAA48C9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16808-E835-46AA-8D9B-C1CBA40C1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Clr>
                <a:srgbClr val="873624"/>
              </a:buClr>
              <a:buSzTx/>
              <a:buNone/>
            </a:pPr>
            <a:endParaRPr lang="en-US" sz="4000" dirty="0">
              <a:solidFill>
                <a:schemeClr val="bg1"/>
              </a:solidFill>
              <a:latin typeface="Book Antiqua"/>
            </a:endParaRPr>
          </a:p>
          <a:p>
            <a:pPr marL="0" lvl="0" indent="0" algn="ctr">
              <a:buClr>
                <a:srgbClr val="873624"/>
              </a:buClr>
              <a:buSzTx/>
              <a:buNone/>
            </a:pPr>
            <a:r>
              <a:rPr lang="en-US" sz="4000" dirty="0">
                <a:latin typeface="Book Antiqua"/>
              </a:rPr>
              <a:t>Matt McNiff, Ph.D.</a:t>
            </a:r>
          </a:p>
          <a:p>
            <a:pPr marL="0" lvl="0" indent="0" algn="ctr">
              <a:buClr>
                <a:srgbClr val="873624"/>
              </a:buClr>
              <a:buSzTx/>
              <a:buNone/>
            </a:pPr>
            <a:endParaRPr lang="en-US" sz="1400" dirty="0">
              <a:latin typeface="Book Antiqua"/>
            </a:endParaRPr>
          </a:p>
          <a:p>
            <a:pPr marL="0" lvl="0" indent="0" algn="ctr">
              <a:buClr>
                <a:srgbClr val="873624"/>
              </a:buClr>
              <a:buSzTx/>
              <a:buNone/>
            </a:pPr>
            <a:r>
              <a:rPr lang="en-US" sz="4000" dirty="0">
                <a:latin typeface="Book Antiqua"/>
              </a:rPr>
              <a:t>mattmcniff@yahoo.com</a:t>
            </a:r>
          </a:p>
          <a:p>
            <a:pPr marL="0" lvl="0" indent="0" algn="ctr">
              <a:buClr>
                <a:srgbClr val="873624"/>
              </a:buClr>
              <a:buSzTx/>
              <a:buNone/>
            </a:pPr>
            <a:r>
              <a:rPr lang="en-US" sz="4000" dirty="0">
                <a:latin typeface="Book Antiqua"/>
              </a:rPr>
              <a:t>mmcniff@esu5.org </a:t>
            </a:r>
          </a:p>
          <a:p>
            <a:pPr marL="0" lvl="0" indent="0" algn="ctr">
              <a:buClr>
                <a:srgbClr val="873624"/>
              </a:buClr>
              <a:buSzTx/>
              <a:buNone/>
            </a:pPr>
            <a:r>
              <a:rPr lang="en-US" sz="4000" dirty="0">
                <a:latin typeface="Book Antiqua"/>
              </a:rPr>
              <a:t>Twitter @</a:t>
            </a:r>
            <a:r>
              <a:rPr lang="en-US" sz="4000" dirty="0" err="1">
                <a:latin typeface="Book Antiqua"/>
              </a:rPr>
              <a:t>mattmcniff</a:t>
            </a:r>
            <a:endParaRPr lang="en-US" sz="4000" dirty="0">
              <a:latin typeface="Book Antiqu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9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Why Use Reinforcement?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fontScale="925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SzPct val="100000"/>
              <a:buNone/>
              <a:defRPr/>
            </a:pPr>
            <a:endParaRPr lang="en-US" dirty="0"/>
          </a:p>
          <a:p>
            <a:pPr fontAlgn="auto">
              <a:lnSpc>
                <a:spcPct val="90000"/>
              </a:lnSpc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I’m glad you asked.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lnSpc>
                <a:spcPct val="90000"/>
              </a:lnSpc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Punishment works but reinforcement is better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lnSpc>
                <a:spcPct val="90000"/>
              </a:lnSpc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Encourages the use of the positive behavior in the future</a:t>
            </a:r>
          </a:p>
          <a:p>
            <a: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pPr>
            <a:endParaRPr lang="en-US" dirty="0"/>
          </a:p>
          <a:p>
            <a: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Reduces problematic behaviors</a:t>
            </a:r>
          </a:p>
          <a:p>
            <a: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pPr>
            <a:endParaRPr lang="en-US" dirty="0"/>
          </a:p>
          <a:p>
            <a: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Makes the student more accountable to school staff and themselves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1600200"/>
            <a:ext cx="11277600" cy="7239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04088"/>
            <a:ext cx="8991600" cy="1429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Why should I reward kids for doing what they already should be doing anyway?</a:t>
            </a:r>
          </a:p>
        </p:txBody>
      </p:sp>
    </p:spTree>
    <p:extLst>
      <p:ext uri="{BB962C8B-B14F-4D97-AF65-F5344CB8AC3E}">
        <p14:creationId xmlns:p14="http://schemas.microsoft.com/office/powerpoint/2010/main" val="18928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32" y="0"/>
            <a:ext cx="6858000" cy="692727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362200" cy="21153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Paycheck</a:t>
            </a:r>
          </a:p>
        </p:txBody>
      </p:sp>
    </p:spTree>
    <p:extLst>
      <p:ext uri="{BB962C8B-B14F-4D97-AF65-F5344CB8AC3E}">
        <p14:creationId xmlns:p14="http://schemas.microsoft.com/office/powerpoint/2010/main" val="246799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Types of Positive Reinforcement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Natural and Direct Reinforcement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Social </a:t>
            </a:r>
            <a:r>
              <a:rPr lang="en-US" dirty="0" err="1"/>
              <a:t>Reinforcers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Activity </a:t>
            </a:r>
            <a:r>
              <a:rPr lang="en-US" dirty="0" err="1"/>
              <a:t>Reinforcers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Tangible </a:t>
            </a:r>
            <a:r>
              <a:rPr lang="en-US" dirty="0" err="1"/>
              <a:t>Reinforcers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Token Reinforcement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Determining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Reinforcer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2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Find what the child does when they have free time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Ask the students what they would like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Use a reinforcement menu</a:t>
            </a:r>
          </a:p>
          <a:p>
            <a:pPr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Pair the </a:t>
            </a:r>
            <a:r>
              <a:rPr lang="en-US" dirty="0" err="1"/>
              <a:t>reinforcer</a:t>
            </a:r>
            <a:r>
              <a:rPr lang="en-US" dirty="0"/>
              <a:t> with positive praise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E3F8E7-C200-4547-903E-3335EBC51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" y="-1"/>
            <a:ext cx="9207623" cy="722798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4F94D2-C7C5-4376-8BE7-B70A50A7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04088"/>
            <a:ext cx="3581400" cy="2953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Your Best And Easiest Reinforcement: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PRAISE!!!</a:t>
            </a:r>
          </a:p>
        </p:txBody>
      </p:sp>
    </p:spTree>
    <p:extLst>
      <p:ext uri="{BB962C8B-B14F-4D97-AF65-F5344CB8AC3E}">
        <p14:creationId xmlns:p14="http://schemas.microsoft.com/office/powerpoint/2010/main" val="2445949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dirty="0"/>
          </a:p>
          <a:p>
            <a:r>
              <a:rPr lang="en-US" sz="8800" dirty="0"/>
              <a:t>Make it behavior specific</a:t>
            </a:r>
          </a:p>
          <a:p>
            <a:endParaRPr lang="en-US" sz="8800" dirty="0"/>
          </a:p>
          <a:p>
            <a:r>
              <a:rPr lang="en-US" sz="8800" dirty="0"/>
              <a:t>Praise should tell students what TO do instead of what NOT to do</a:t>
            </a:r>
          </a:p>
          <a:p>
            <a:endParaRPr lang="en-US" sz="8800" dirty="0"/>
          </a:p>
          <a:p>
            <a:r>
              <a:rPr lang="en-US" sz="8800" dirty="0"/>
              <a:t>Address what they are doing instead of what they are not doing</a:t>
            </a:r>
          </a:p>
          <a:p>
            <a:endParaRPr lang="en-US" sz="8800" dirty="0"/>
          </a:p>
          <a:p>
            <a:r>
              <a:rPr lang="en-US" sz="8800" dirty="0"/>
              <a:t>Behavior specific praise teaches the student and those around them the expectations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Praise . . .</a:t>
            </a:r>
          </a:p>
        </p:txBody>
      </p:sp>
    </p:spTree>
    <p:extLst>
      <p:ext uri="{BB962C8B-B14F-4D97-AF65-F5344CB8AC3E}">
        <p14:creationId xmlns:p14="http://schemas.microsoft.com/office/powerpoint/2010/main" val="1218261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F343E2F5F4814A911E6C6D55CECACB" ma:contentTypeVersion="7" ma:contentTypeDescription="Create a new document." ma:contentTypeScope="" ma:versionID="cb51e810fdc9817091e1251af8c28379">
  <xsd:schema xmlns:xsd="http://www.w3.org/2001/XMLSchema" xmlns:xs="http://www.w3.org/2001/XMLSchema" xmlns:p="http://schemas.microsoft.com/office/2006/metadata/properties" xmlns:ns2="ada19d16-23fe-4f3e-ad79-1e51f9d33fb8" targetNamespace="http://schemas.microsoft.com/office/2006/metadata/properties" ma:root="true" ma:fieldsID="e14f386f5ad686909788dd87490541e2" ns2:_="">
    <xsd:import namespace="ada19d16-23fe-4f3e-ad79-1e51f9d33f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19d16-23fe-4f3e-ad79-1e51f9d33f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D4C121-531D-4355-B481-7655C186DD66}"/>
</file>

<file path=customXml/itemProps2.xml><?xml version="1.0" encoding="utf-8"?>
<ds:datastoreItem xmlns:ds="http://schemas.openxmlformats.org/officeDocument/2006/customXml" ds:itemID="{AACA5522-E6D8-492A-B643-76B1CEA99741}"/>
</file>

<file path=customXml/itemProps3.xml><?xml version="1.0" encoding="utf-8"?>
<ds:datastoreItem xmlns:ds="http://schemas.openxmlformats.org/officeDocument/2006/customXml" ds:itemID="{5BE050E7-F13E-40B3-B46E-85F712D1D6CE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137365</TotalTime>
  <Words>782</Words>
  <Application>Microsoft Office PowerPoint</Application>
  <PresentationFormat>On-screen Show (4:3)</PresentationFormat>
  <Paragraphs>145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Book Antiqua</vt:lpstr>
      <vt:lpstr>Calibri</vt:lpstr>
      <vt:lpstr>Constantia</vt:lpstr>
      <vt:lpstr>Courier New</vt:lpstr>
      <vt:lpstr>Wingdings</vt:lpstr>
      <vt:lpstr>Wingdings 2</vt:lpstr>
      <vt:lpstr>Flow</vt:lpstr>
      <vt:lpstr>WHAT’S IN IT FOR ME?</vt:lpstr>
      <vt:lpstr>Let’s talk reinforcement!!</vt:lpstr>
      <vt:lpstr>Why Use Reinforcement?</vt:lpstr>
      <vt:lpstr>Why should I reward kids for doing what they already should be doing anyway?</vt:lpstr>
      <vt:lpstr>The Paycheck</vt:lpstr>
      <vt:lpstr>Types of Positive Reinforcement</vt:lpstr>
      <vt:lpstr>Determining a Reinforcer</vt:lpstr>
      <vt:lpstr>Your Best And Easiest Reinforcement:  PRAISE!!!</vt:lpstr>
      <vt:lpstr>When you Praise . . .</vt:lpstr>
      <vt:lpstr>Praise the Student (Continued)</vt:lpstr>
      <vt:lpstr>Reinforcement Schedules</vt:lpstr>
      <vt:lpstr>Chart Moves</vt:lpstr>
      <vt:lpstr>Chart Moves</vt:lpstr>
      <vt:lpstr>Home Made Chart Move</vt:lpstr>
      <vt:lpstr>Puzzle Picture Motivator</vt:lpstr>
      <vt:lpstr>Coloring Book Page/Picture Drawing</vt:lpstr>
      <vt:lpstr>Coloring Book Page</vt:lpstr>
      <vt:lpstr>Picture Drawing</vt:lpstr>
      <vt:lpstr>Sticker Chart</vt:lpstr>
      <vt:lpstr>Behavior Bingo </vt:lpstr>
      <vt:lpstr>Behavior Bingo</vt:lpstr>
      <vt:lpstr>Lottery</vt:lpstr>
      <vt:lpstr>Token Economy</vt:lpstr>
      <vt:lpstr>Hero Procedure</vt:lpstr>
      <vt:lpstr>Clip Charts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I DO IF THEY DON’T?</dc:title>
  <dc:creator>Matt McNiff</dc:creator>
  <cp:lastModifiedBy>mmcniff</cp:lastModifiedBy>
  <cp:revision>270</cp:revision>
  <cp:lastPrinted>2016-06-06T13:40:16Z</cp:lastPrinted>
  <dcterms:created xsi:type="dcterms:W3CDTF">2011-05-11T20:20:36Z</dcterms:created>
  <dcterms:modified xsi:type="dcterms:W3CDTF">2021-11-05T19:49:14Z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0x010100EDF343E2F5F4814A911E6C6D55CECACB</vt:lpwstr>
  </property>
</Properties>
</file>